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handoutMasterIdLst>
    <p:handoutMasterId r:id="rId28"/>
  </p:handoutMasterIdLst>
  <p:sldIdLst>
    <p:sldId id="256" r:id="rId2"/>
    <p:sldId id="295" r:id="rId3"/>
    <p:sldId id="294" r:id="rId4"/>
    <p:sldId id="257" r:id="rId5"/>
    <p:sldId id="272" r:id="rId6"/>
    <p:sldId id="271" r:id="rId7"/>
    <p:sldId id="293" r:id="rId8"/>
    <p:sldId id="274" r:id="rId9"/>
    <p:sldId id="276" r:id="rId10"/>
    <p:sldId id="275" r:id="rId11"/>
    <p:sldId id="264" r:id="rId12"/>
    <p:sldId id="277" r:id="rId13"/>
    <p:sldId id="291" r:id="rId14"/>
    <p:sldId id="278" r:id="rId15"/>
    <p:sldId id="280" r:id="rId16"/>
    <p:sldId id="285" r:id="rId17"/>
    <p:sldId id="279" r:id="rId18"/>
    <p:sldId id="292" r:id="rId19"/>
    <p:sldId id="282" r:id="rId20"/>
    <p:sldId id="283" r:id="rId21"/>
    <p:sldId id="284" r:id="rId22"/>
    <p:sldId id="286" r:id="rId23"/>
    <p:sldId id="287" r:id="rId24"/>
    <p:sldId id="288" r:id="rId25"/>
    <p:sldId id="289" r:id="rId26"/>
    <p:sldId id="290" r:id="rId2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Tahoma" pitchFamily="34" charset="0"/>
        <a:ea typeface="+mn-ea"/>
        <a:cs typeface="Arial" charset="0"/>
      </a:defRPr>
    </a:lvl1pPr>
    <a:lvl2pPr marL="457200" algn="l" rtl="0" fontAlgn="base">
      <a:spcBef>
        <a:spcPct val="0"/>
      </a:spcBef>
      <a:spcAft>
        <a:spcPct val="0"/>
      </a:spcAft>
      <a:defRPr kern="1200">
        <a:solidFill>
          <a:schemeClr val="tx1"/>
        </a:solidFill>
        <a:latin typeface="Tahoma" pitchFamily="34" charset="0"/>
        <a:ea typeface="+mn-ea"/>
        <a:cs typeface="Arial" charset="0"/>
      </a:defRPr>
    </a:lvl2pPr>
    <a:lvl3pPr marL="914400" algn="l" rtl="0" fontAlgn="base">
      <a:spcBef>
        <a:spcPct val="0"/>
      </a:spcBef>
      <a:spcAft>
        <a:spcPct val="0"/>
      </a:spcAft>
      <a:defRPr kern="1200">
        <a:solidFill>
          <a:schemeClr val="tx1"/>
        </a:solidFill>
        <a:latin typeface="Tahoma" pitchFamily="34" charset="0"/>
        <a:ea typeface="+mn-ea"/>
        <a:cs typeface="Arial" charset="0"/>
      </a:defRPr>
    </a:lvl3pPr>
    <a:lvl4pPr marL="1371600" algn="l" rtl="0" fontAlgn="base">
      <a:spcBef>
        <a:spcPct val="0"/>
      </a:spcBef>
      <a:spcAft>
        <a:spcPct val="0"/>
      </a:spcAft>
      <a:defRPr kern="1200">
        <a:solidFill>
          <a:schemeClr val="tx1"/>
        </a:solidFill>
        <a:latin typeface="Tahoma" pitchFamily="34" charset="0"/>
        <a:ea typeface="+mn-ea"/>
        <a:cs typeface="Arial" charset="0"/>
      </a:defRPr>
    </a:lvl4pPr>
    <a:lvl5pPr marL="1828800" algn="l" rtl="0" fontAlgn="base">
      <a:spcBef>
        <a:spcPct val="0"/>
      </a:spcBef>
      <a:spcAft>
        <a:spcPct val="0"/>
      </a:spcAft>
      <a:defRPr kern="1200">
        <a:solidFill>
          <a:schemeClr val="tx1"/>
        </a:solidFill>
        <a:latin typeface="Tahoma" pitchFamily="34" charset="0"/>
        <a:ea typeface="+mn-ea"/>
        <a:cs typeface="Arial" charset="0"/>
      </a:defRPr>
    </a:lvl5pPr>
    <a:lvl6pPr marL="2286000" algn="l" defTabSz="914400" rtl="0" eaLnBrk="1" latinLnBrk="0" hangingPunct="1">
      <a:defRPr kern="1200">
        <a:solidFill>
          <a:schemeClr val="tx1"/>
        </a:solidFill>
        <a:latin typeface="Tahoma" pitchFamily="34" charset="0"/>
        <a:ea typeface="+mn-ea"/>
        <a:cs typeface="Arial" charset="0"/>
      </a:defRPr>
    </a:lvl6pPr>
    <a:lvl7pPr marL="2743200" algn="l" defTabSz="914400" rtl="0" eaLnBrk="1" latinLnBrk="0" hangingPunct="1">
      <a:defRPr kern="1200">
        <a:solidFill>
          <a:schemeClr val="tx1"/>
        </a:solidFill>
        <a:latin typeface="Tahoma" pitchFamily="34" charset="0"/>
        <a:ea typeface="+mn-ea"/>
        <a:cs typeface="Arial" charset="0"/>
      </a:defRPr>
    </a:lvl7pPr>
    <a:lvl8pPr marL="3200400" algn="l" defTabSz="914400" rtl="0" eaLnBrk="1" latinLnBrk="0" hangingPunct="1">
      <a:defRPr kern="1200">
        <a:solidFill>
          <a:schemeClr val="tx1"/>
        </a:solidFill>
        <a:latin typeface="Tahoma" pitchFamily="34" charset="0"/>
        <a:ea typeface="+mn-ea"/>
        <a:cs typeface="Arial" charset="0"/>
      </a:defRPr>
    </a:lvl8pPr>
    <a:lvl9pPr marL="3657600" algn="l" defTabSz="914400" rtl="0" eaLnBrk="1" latinLnBrk="0" hangingPunct="1">
      <a:defRPr kern="1200">
        <a:solidFill>
          <a:schemeClr val="tx1"/>
        </a:solidFill>
        <a:latin typeface="Tahoma"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a:srgbClr val="F9051C"/>
    <a:srgbClr val="83030F"/>
    <a:srgbClr val="5F5F5F"/>
    <a:srgbClr val="FF99FF"/>
    <a:srgbClr val="AE4456"/>
    <a:srgbClr val="C01A32"/>
    <a:srgbClr val="FF4F4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63" autoAdjust="0"/>
    <p:restoredTop sz="94634" autoAdjust="0"/>
  </p:normalViewPr>
  <p:slideViewPr>
    <p:cSldViewPr>
      <p:cViewPr varScale="1">
        <p:scale>
          <a:sx n="86" d="100"/>
          <a:sy n="86" d="100"/>
        </p:scale>
        <p:origin x="-1080"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0" hangingPunct="0">
              <a:defRPr sz="1200">
                <a:cs typeface="+mn-cs"/>
              </a:defRPr>
            </a:lvl1pPr>
          </a:lstStyle>
          <a:p>
            <a:pPr>
              <a:defRPr/>
            </a:pPr>
            <a:endParaRPr lang="en-AU"/>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eaLnBrk="0" hangingPunct="0">
              <a:defRPr sz="1200" smtClean="0">
                <a:cs typeface="+mn-cs"/>
              </a:defRPr>
            </a:lvl1pPr>
          </a:lstStyle>
          <a:p>
            <a:pPr>
              <a:defRPr/>
            </a:pPr>
            <a:fld id="{42023ED8-C66C-44AD-A758-9161D1AD3832}" type="datetimeFigureOut">
              <a:rPr lang="en-AU"/>
              <a:pPr>
                <a:defRPr/>
              </a:pPr>
              <a:t>14/09/2012</a:t>
            </a:fld>
            <a:endParaRPr lang="en-AU"/>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0" hangingPunct="0">
              <a:defRPr sz="1200">
                <a:cs typeface="+mn-cs"/>
              </a:defRPr>
            </a:lvl1pPr>
          </a:lstStyle>
          <a:p>
            <a:pPr>
              <a:defRPr/>
            </a:pPr>
            <a:endParaRPr lang="en-AU"/>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eaLnBrk="0" hangingPunct="0">
              <a:defRPr sz="1200" smtClean="0">
                <a:cs typeface="+mn-cs"/>
              </a:defRPr>
            </a:lvl1pPr>
          </a:lstStyle>
          <a:p>
            <a:pPr>
              <a:defRPr/>
            </a:pPr>
            <a:fld id="{1F3A0235-7E33-404B-B4ED-025CCBCE9A6E}" type="slidenum">
              <a:rPr lang="en-AU"/>
              <a:pPr>
                <a:defRPr/>
              </a:pPr>
              <a:t>‹#›</a:t>
            </a:fld>
            <a:endParaRPr lang="en-AU"/>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Freeform 4"/>
          <p:cNvSpPr>
            <a:spLocks/>
          </p:cNvSpPr>
          <p:nvPr/>
        </p:nvSpPr>
        <p:spPr bwMode="auto">
          <a:xfrm>
            <a:off x="285750" y="2803525"/>
            <a:ext cx="1588" cy="3035300"/>
          </a:xfrm>
          <a:custGeom>
            <a:avLst/>
            <a:gdLst>
              <a:gd name="T0" fmla="*/ 0 h 1912"/>
              <a:gd name="T1" fmla="*/ 6 h 1912"/>
              <a:gd name="T2" fmla="*/ 6 h 1912"/>
              <a:gd name="T3" fmla="*/ 60 h 1912"/>
              <a:gd name="T4" fmla="*/ 1912 h 1912"/>
              <a:gd name="T5" fmla="*/ 1912 h 1912"/>
              <a:gd name="T6" fmla="*/ 0 h 1912"/>
              <a:gd name="T7" fmla="*/ 0 h 1912"/>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1912">
                <a:moveTo>
                  <a:pt x="0" y="0"/>
                </a:moveTo>
                <a:lnTo>
                  <a:pt x="0" y="6"/>
                </a:lnTo>
                <a:lnTo>
                  <a:pt x="0" y="6"/>
                </a:lnTo>
                <a:lnTo>
                  <a:pt x="0" y="60"/>
                </a:lnTo>
                <a:lnTo>
                  <a:pt x="0" y="1912"/>
                </a:lnTo>
                <a:lnTo>
                  <a:pt x="0" y="1912"/>
                </a:lnTo>
                <a:lnTo>
                  <a:pt x="0" y="0"/>
                </a:lnTo>
                <a:lnTo>
                  <a:pt x="0" y="0"/>
                </a:lnTo>
                <a:close/>
              </a:path>
            </a:pathLst>
          </a:custGeom>
          <a:solidFill>
            <a:srgbClr val="6BBA27"/>
          </a:solidFill>
          <a:ln w="9525">
            <a:noFill/>
            <a:round/>
            <a:headEnd/>
            <a:tailEnd/>
          </a:ln>
        </p:spPr>
        <p:txBody>
          <a:bodyPr/>
          <a:lstStyle/>
          <a:p>
            <a:pPr eaLnBrk="0" hangingPunct="0">
              <a:defRPr/>
            </a:pPr>
            <a:endParaRPr lang="en-AU">
              <a:cs typeface="+mn-cs"/>
            </a:endParaRPr>
          </a:p>
        </p:txBody>
      </p:sp>
      <p:sp>
        <p:nvSpPr>
          <p:cNvPr id="12290" name="Rectangle 2"/>
          <p:cNvSpPr>
            <a:spLocks noGrp="1" noChangeArrowheads="1"/>
          </p:cNvSpPr>
          <p:nvPr>
            <p:ph type="ctrTitle" sz="quarter"/>
          </p:nvPr>
        </p:nvSpPr>
        <p:spPr>
          <a:xfrm>
            <a:off x="685800" y="1997075"/>
            <a:ext cx="7772400" cy="1431925"/>
          </a:xfrm>
        </p:spPr>
        <p:txBody>
          <a:bodyPr anchor="b" anchorCtr="1"/>
          <a:lstStyle>
            <a:lvl1pPr algn="ctr">
              <a:defRPr/>
            </a:lvl1pPr>
          </a:lstStyle>
          <a:p>
            <a:r>
              <a:rPr lang="en-US"/>
              <a:t>Click to edit Master title style</a:t>
            </a:r>
          </a:p>
        </p:txBody>
      </p:sp>
      <p:sp>
        <p:nvSpPr>
          <p:cNvPr id="12291" name="Rectangle 3"/>
          <p:cNvSpPr>
            <a:spLocks noGrp="1" noChangeArrowheads="1"/>
          </p:cNvSpPr>
          <p:nvPr>
            <p:ph type="subTitle" sz="quarter" idx="1"/>
          </p:nvPr>
        </p:nvSpPr>
        <p:spPr>
          <a:xfrm>
            <a:off x="1371600" y="3886200"/>
            <a:ext cx="6400800" cy="1752600"/>
          </a:xfrm>
        </p:spPr>
        <p:txBody>
          <a:bodyPr/>
          <a:lstStyle>
            <a:lvl1pPr marL="0" indent="0" algn="ctr">
              <a:buFontTx/>
              <a:buNone/>
              <a:defRPr/>
            </a:lvl1pPr>
          </a:lstStyle>
          <a:p>
            <a:r>
              <a:rPr lang="en-US"/>
              <a:t>Click to edit Master subtitle style</a:t>
            </a:r>
          </a:p>
        </p:txBody>
      </p:sp>
      <p:sp>
        <p:nvSpPr>
          <p:cNvPr id="5" name="Rectangle 5"/>
          <p:cNvSpPr>
            <a:spLocks noGrp="1" noChangeArrowheads="1"/>
          </p:cNvSpPr>
          <p:nvPr>
            <p:ph type="ftr" sz="quarter" idx="10"/>
          </p:nvPr>
        </p:nvSpPr>
        <p:spPr/>
        <p:txBody>
          <a:bodyPr/>
          <a:lstStyle>
            <a:lvl1pPr>
              <a:defRPr/>
            </a:lvl1pPr>
          </a:lstStyle>
          <a:p>
            <a:pPr>
              <a:defRPr/>
            </a:pPr>
            <a:endParaRPr lang="en-US"/>
          </a:p>
        </p:txBody>
      </p:sp>
      <p:sp>
        <p:nvSpPr>
          <p:cNvPr id="6" name="Rectangle 6"/>
          <p:cNvSpPr>
            <a:spLocks noGrp="1" noChangeArrowheads="1"/>
          </p:cNvSpPr>
          <p:nvPr>
            <p:ph type="sldNum" sz="quarter" idx="11"/>
          </p:nvPr>
        </p:nvSpPr>
        <p:spPr/>
        <p:txBody>
          <a:bodyPr/>
          <a:lstStyle>
            <a:lvl1pPr>
              <a:defRPr/>
            </a:lvl1pPr>
          </a:lstStyle>
          <a:p>
            <a:pPr>
              <a:defRPr/>
            </a:pPr>
            <a:fld id="{788EAEC9-FEAD-465C-8F75-1EDCFB95BF67}" type="slidenum">
              <a:rPr lang="en-US"/>
              <a:pPr>
                <a:defRPr/>
              </a:pPr>
              <a:t>‹#›</a:t>
            </a:fld>
            <a:endParaRPr lang="en-US"/>
          </a:p>
        </p:txBody>
      </p:sp>
      <p:sp>
        <p:nvSpPr>
          <p:cNvPr id="7" name="Rectangle 7"/>
          <p:cNvSpPr>
            <a:spLocks noGrp="1" noChangeArrowheads="1"/>
          </p:cNvSpPr>
          <p:nvPr>
            <p:ph type="dt" sz="quarter" idx="12"/>
          </p:nvPr>
        </p:nvSpPr>
        <p:spPr/>
        <p:txBody>
          <a:bodyPr/>
          <a:lstStyle>
            <a:lvl1pPr>
              <a:defRPr/>
            </a:lvl1pPr>
          </a:lstStyle>
          <a:p>
            <a:pPr>
              <a:defRPr/>
            </a:pP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0AC1028-60BB-41FE-80EE-4D618D1EF06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92100"/>
            <a:ext cx="2057400" cy="5727700"/>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92100"/>
            <a:ext cx="6019800" cy="5727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1BDAC4F-EE5C-4D49-9307-94C8D7CCA984}"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48C87B2-72E1-4047-909F-5A6FF3DA39E2}"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E464184-E2DE-4548-99BB-6DCDACF0AE7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9050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9050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6CBDBF7-1CDB-44EA-AC6D-E86B71D2E84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4F9B411B-AF8B-43F5-95C8-835B9C9CC90F}"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A409CFDC-973E-4B90-B4EB-0A6AB66DE2B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48A1BB4C-FFB0-47A2-A68C-A374E51BE54E}"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69FECE6-0156-4B94-B53E-E6B3689ACEE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AU"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4979C3C-2173-46DB-B07E-586265ECA93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screen">
            <a:duotone>
              <a:schemeClr val="bg1"/>
              <a:srgbClr val="FFFFFF"/>
            </a:duotone>
          </a:blip>
          <a:srcRect/>
          <a:stretch>
            <a:fillRect/>
          </a:stretch>
        </a:blip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bwMode="auto">
          <a:xfrm>
            <a:off x="457200" y="292100"/>
            <a:ext cx="8229600" cy="13843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1267" name="Rectangle 3"/>
          <p:cNvSpPr>
            <a:spLocks noGrp="1" noChangeArrowheads="1"/>
          </p:cNvSpPr>
          <p:nvPr>
            <p:ph type="body" idx="1"/>
          </p:nvPr>
        </p:nvSpPr>
        <p:spPr bwMode="auto">
          <a:xfrm>
            <a:off x="457200" y="1905000"/>
            <a:ext cx="82296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26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400">
                <a:effectLst>
                  <a:outerShdw blurRad="38100" dist="38100" dir="2700000" algn="tl">
                    <a:srgbClr val="000000"/>
                  </a:outerShdw>
                </a:effectLst>
                <a:latin typeface="Arial" charset="0"/>
                <a:cs typeface="+mn-cs"/>
              </a:defRPr>
            </a:lvl1pPr>
          </a:lstStyle>
          <a:p>
            <a:pPr>
              <a:defRPr/>
            </a:pPr>
            <a:endParaRPr lang="en-US"/>
          </a:p>
        </p:txBody>
      </p:sp>
      <p:sp>
        <p:nvSpPr>
          <p:cNvPr id="1126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400">
                <a:effectLst>
                  <a:outerShdw blurRad="38100" dist="38100" dir="2700000" algn="tl">
                    <a:srgbClr val="000000"/>
                  </a:outerShdw>
                </a:effectLst>
                <a:latin typeface="Arial" charset="0"/>
                <a:cs typeface="+mn-cs"/>
              </a:defRPr>
            </a:lvl1pPr>
          </a:lstStyle>
          <a:p>
            <a:pPr>
              <a:defRPr/>
            </a:pPr>
            <a:endParaRPr lang="en-US"/>
          </a:p>
        </p:txBody>
      </p:sp>
      <p:sp>
        <p:nvSpPr>
          <p:cNvPr id="1127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400">
                <a:effectLst>
                  <a:outerShdw blurRad="38100" dist="38100" dir="2700000" algn="tl">
                    <a:srgbClr val="000000"/>
                  </a:outerShdw>
                </a:effectLst>
                <a:latin typeface="Arial" charset="0"/>
                <a:cs typeface="+mn-cs"/>
              </a:defRPr>
            </a:lvl1pPr>
          </a:lstStyle>
          <a:p>
            <a:pPr>
              <a:defRPr/>
            </a:pPr>
            <a:fld id="{A6EAFA06-F5A8-4A1C-A794-6669BE25C6B3}"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3661"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2pPr>
      <a:lvl3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3pPr>
      <a:lvl4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4pPr>
      <a:lvl5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defRPr>
      </a:lvl5pPr>
      <a:lvl6pPr marL="4572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6pPr>
      <a:lvl7pPr marL="9144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7pPr>
      <a:lvl8pPr marL="13716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8pPr>
      <a:lvl9pPr marL="18288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9pPr>
    </p:titleStyle>
    <p:bodyStyle>
      <a:lvl1pPr marL="342900" indent="-342900" algn="l" rtl="0" eaLnBrk="0" fontAlgn="base" hangingPunct="0">
        <a:spcBef>
          <a:spcPct val="20000"/>
        </a:spcBef>
        <a:spcAft>
          <a:spcPct val="0"/>
        </a:spcAft>
        <a:buClr>
          <a:schemeClr val="hlink"/>
        </a:buClr>
        <a:buSzPct val="120000"/>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Font typeface="Tahoma" pitchFamily="34" charset="0"/>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hlink"/>
        </a:buClr>
        <a:buSzPct val="120000"/>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Font typeface="Tahoma" pitchFamily="34" charset="0"/>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 Id="rId4" Type="http://schemas.openxmlformats.org/officeDocument/2006/relationships/image" Target="../media/image27.png"/></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8.png"/><Relationship Id="rId1" Type="http://schemas.openxmlformats.org/officeDocument/2006/relationships/slideLayout" Target="../slideLayouts/slideLayout7.xml"/><Relationship Id="rId6" Type="http://schemas.openxmlformats.org/officeDocument/2006/relationships/image" Target="../media/image32.png"/><Relationship Id="rId5" Type="http://schemas.openxmlformats.org/officeDocument/2006/relationships/image" Target="../media/image31.jpeg"/><Relationship Id="rId4" Type="http://schemas.openxmlformats.org/officeDocument/2006/relationships/image" Target="../media/image30.jpeg"/></Relationships>
</file>

<file path=ppt/slides/_rels/slide24.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WordArt 3"/>
          <p:cNvSpPr>
            <a:spLocks noChangeArrowheads="1" noChangeShapeType="1" noTextEdit="1"/>
          </p:cNvSpPr>
          <p:nvPr/>
        </p:nvSpPr>
        <p:spPr bwMode="auto">
          <a:xfrm>
            <a:off x="684213" y="476250"/>
            <a:ext cx="8064500" cy="576263"/>
          </a:xfrm>
          <a:prstGeom prst="rect">
            <a:avLst/>
          </a:prstGeom>
        </p:spPr>
        <p:txBody>
          <a:bodyPr wrap="none" fromWordArt="1">
            <a:prstTxWarp prst="textPlain">
              <a:avLst>
                <a:gd name="adj" fmla="val 50000"/>
              </a:avLst>
            </a:prstTxWarp>
          </a:bodyPr>
          <a:lstStyle/>
          <a:p>
            <a:pPr algn="ctr"/>
            <a:endParaRPr lang="en-US" sz="3600" kern="10">
              <a:ln w="19050">
                <a:solidFill>
                  <a:srgbClr val="99CCFF"/>
                </a:solidFill>
                <a:round/>
                <a:headEnd/>
                <a:tailEnd/>
              </a:ln>
              <a:solidFill>
                <a:srgbClr val="0066CC"/>
              </a:solidFill>
              <a:effectLst>
                <a:outerShdw dist="35921" dir="2700000" algn="ctr" rotWithShape="0">
                  <a:srgbClr val="990000"/>
                </a:outerShdw>
              </a:effectLst>
              <a:latin typeface="Impact"/>
            </a:endParaRPr>
          </a:p>
        </p:txBody>
      </p:sp>
      <p:sp>
        <p:nvSpPr>
          <p:cNvPr id="12" name="WordArt 3"/>
          <p:cNvSpPr>
            <a:spLocks noChangeArrowheads="1" noChangeShapeType="1" noTextEdit="1"/>
          </p:cNvSpPr>
          <p:nvPr/>
        </p:nvSpPr>
        <p:spPr bwMode="auto">
          <a:xfrm>
            <a:off x="611560" y="2564904"/>
            <a:ext cx="8064500" cy="2304802"/>
          </a:xfrm>
          <a:prstGeom prst="rect">
            <a:avLst/>
          </a:prstGeom>
        </p:spPr>
        <p:txBody>
          <a:bodyPr wrap="none" fromWordArt="1">
            <a:prstTxWarp prst="textPlain">
              <a:avLst>
                <a:gd name="adj" fmla="val 50000"/>
              </a:avLst>
            </a:prstTxWarp>
          </a:bodyPr>
          <a:lstStyle/>
          <a:p>
            <a:pPr algn="ctr"/>
            <a:r>
              <a:rPr lang="en-US" sz="3600" b="1" kern="10" dirty="0" smtClean="0">
                <a:ln w="19050">
                  <a:solidFill>
                    <a:srgbClr val="FFFFFF"/>
                  </a:solidFill>
                  <a:round/>
                  <a:headEnd/>
                  <a:tailEnd/>
                </a:ln>
                <a:solidFill>
                  <a:schemeClr val="bg2">
                    <a:lumMod val="75000"/>
                  </a:schemeClr>
                </a:solidFill>
                <a:effectLst>
                  <a:outerShdw dist="50800" dir="7500015" algn="tl" rotWithShape="0">
                    <a:srgbClr val="000000">
                      <a:alpha val="34999"/>
                    </a:srgbClr>
                  </a:outerShdw>
                </a:effectLst>
                <a:latin typeface="Arial Black"/>
              </a:rPr>
              <a:t>Releasing creativity </a:t>
            </a:r>
          </a:p>
          <a:p>
            <a:pPr algn="ctr"/>
            <a:r>
              <a:rPr lang="en-US" sz="3600" b="1" kern="10" dirty="0" smtClean="0">
                <a:ln w="19050">
                  <a:solidFill>
                    <a:srgbClr val="FFFFFF"/>
                  </a:solidFill>
                  <a:round/>
                  <a:headEnd/>
                  <a:tailEnd/>
                </a:ln>
                <a:solidFill>
                  <a:schemeClr val="bg2">
                    <a:lumMod val="75000"/>
                  </a:schemeClr>
                </a:solidFill>
                <a:effectLst>
                  <a:outerShdw dist="50800" dir="7500015" algn="tl" rotWithShape="0">
                    <a:srgbClr val="000000">
                      <a:alpha val="34999"/>
                    </a:srgbClr>
                  </a:outerShdw>
                </a:effectLst>
                <a:latin typeface="Arial Black"/>
              </a:rPr>
              <a:t>through</a:t>
            </a:r>
          </a:p>
          <a:p>
            <a:pPr algn="ctr"/>
            <a:r>
              <a:rPr lang="en-US" sz="3600" b="1" kern="10" dirty="0" smtClean="0">
                <a:ln w="19050">
                  <a:solidFill>
                    <a:srgbClr val="FFFFFF"/>
                  </a:solidFill>
                  <a:round/>
                  <a:headEnd/>
                  <a:tailEnd/>
                </a:ln>
                <a:solidFill>
                  <a:schemeClr val="bg2">
                    <a:lumMod val="75000"/>
                  </a:schemeClr>
                </a:solidFill>
                <a:effectLst>
                  <a:outerShdw dist="50800" dir="7500015" algn="tl" rotWithShape="0">
                    <a:srgbClr val="000000">
                      <a:alpha val="34999"/>
                    </a:srgbClr>
                  </a:outerShdw>
                </a:effectLst>
                <a:latin typeface="Arial Black"/>
              </a:rPr>
              <a:t>safe staff culture</a:t>
            </a:r>
          </a:p>
        </p:txBody>
      </p:sp>
      <p:pic>
        <p:nvPicPr>
          <p:cNvPr id="5" name="Picture 4" descr="ACEL Conference 2012 - An Inquiry Mindset. 3-5 October 2012, Brisbane."/>
          <p:cNvPicPr/>
          <p:nvPr/>
        </p:nvPicPr>
        <p:blipFill>
          <a:blip r:embed="rId2" cstate="print"/>
          <a:stretch>
            <a:fillRect/>
          </a:stretch>
        </p:blipFill>
        <p:spPr bwMode="auto">
          <a:xfrm>
            <a:off x="0" y="0"/>
            <a:ext cx="9144000" cy="2204864"/>
          </a:xfrm>
          <a:prstGeom prst="rect">
            <a:avLst/>
          </a:prstGeom>
          <a:noFill/>
          <a:ln>
            <a:noFill/>
          </a:ln>
        </p:spPr>
      </p:pic>
      <p:sp>
        <p:nvSpPr>
          <p:cNvPr id="6" name="TextBox 5"/>
          <p:cNvSpPr txBox="1"/>
          <p:nvPr/>
        </p:nvSpPr>
        <p:spPr>
          <a:xfrm>
            <a:off x="2915816" y="5733256"/>
            <a:ext cx="3528392" cy="892552"/>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endParaRPr lang="en-AU" sz="1000" dirty="0" smtClean="0"/>
          </a:p>
          <a:p>
            <a:r>
              <a:rPr lang="en-AU" sz="3200" b="1" dirty="0" smtClean="0">
                <a:effectLst>
                  <a:outerShdw blurRad="38100" dist="38100" dir="2700000" algn="tl">
                    <a:srgbClr val="000000">
                      <a:alpha val="43137"/>
                    </a:srgbClr>
                  </a:outerShdw>
                </a:effectLst>
                <a:latin typeface="MoolBoran" pitchFamily="34" charset="0"/>
                <a:cs typeface="MoolBoran" pitchFamily="34" charset="0"/>
              </a:rPr>
              <a:t>       Ray Tiller</a:t>
            </a:r>
          </a:p>
          <a:p>
            <a:endParaRPr lang="en-AU" sz="1000" dirty="0"/>
          </a:p>
        </p:txBody>
      </p:sp>
      <p:pic>
        <p:nvPicPr>
          <p:cNvPr id="11" name="Picture 10" descr="BeFunky_Moonshadow blue.jpg"/>
          <p:cNvPicPr>
            <a:picLocks noChangeAspect="1"/>
          </p:cNvPicPr>
          <p:nvPr/>
        </p:nvPicPr>
        <p:blipFill>
          <a:blip r:embed="rId3" cstate="screen">
            <a:clrChange>
              <a:clrFrom>
                <a:srgbClr val="FFFFFF"/>
              </a:clrFrom>
              <a:clrTo>
                <a:srgbClr val="FFFFFF">
                  <a:alpha val="0"/>
                </a:srgbClr>
              </a:clrTo>
            </a:clrChange>
          </a:blip>
          <a:stretch>
            <a:fillRect/>
          </a:stretch>
        </p:blipFill>
        <p:spPr>
          <a:xfrm>
            <a:off x="5004048" y="5877272"/>
            <a:ext cx="1224136" cy="619849"/>
          </a:xfrm>
          <a:prstGeom prst="rect">
            <a:avLst/>
          </a:prstGeom>
          <a:noFill/>
          <a:ln>
            <a:no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1" descr="C:\Users\rtiller\AppData\Local\Microsoft\Windows\Temporary Internet Files\Content.Outlook\UCLV9RTC\299648_2260012492086_1001628986_32090704_246977675_n.jpg"/>
          <p:cNvPicPr>
            <a:picLocks noChangeAspect="1" noChangeArrowheads="1"/>
          </p:cNvPicPr>
          <p:nvPr/>
        </p:nvPicPr>
        <p:blipFill>
          <a:blip r:embed="rId2" cstate="screen"/>
          <a:srcRect/>
          <a:stretch>
            <a:fillRect/>
          </a:stretch>
        </p:blipFill>
        <p:spPr bwMode="auto">
          <a:xfrm>
            <a:off x="4452938" y="0"/>
            <a:ext cx="4691062" cy="6858000"/>
          </a:xfrm>
          <a:prstGeom prst="rect">
            <a:avLst/>
          </a:prstGeom>
          <a:noFill/>
          <a:ln w="9525">
            <a:noFill/>
            <a:miter lim="800000"/>
            <a:headEnd/>
            <a:tailEnd/>
          </a:ln>
        </p:spPr>
      </p:pic>
      <p:sp>
        <p:nvSpPr>
          <p:cNvPr id="3" name="TextBox 2"/>
          <p:cNvSpPr txBox="1"/>
          <p:nvPr/>
        </p:nvSpPr>
        <p:spPr>
          <a:xfrm>
            <a:off x="7164388" y="6550025"/>
            <a:ext cx="1368425" cy="307975"/>
          </a:xfrm>
          <a:prstGeom prst="rect">
            <a:avLst/>
          </a:prstGeom>
          <a:solidFill>
            <a:schemeClr val="accent4">
              <a:lumMod val="10000"/>
            </a:schemeClr>
          </a:solidFill>
        </p:spPr>
        <p:txBody>
          <a:bodyPr>
            <a:spAutoFit/>
          </a:bodyPr>
          <a:lstStyle/>
          <a:p>
            <a:pPr eaLnBrk="0" hangingPunct="0">
              <a:defRPr/>
            </a:pPr>
            <a:r>
              <a:rPr lang="en-AU" sz="1400" b="1" dirty="0">
                <a:cs typeface="+mn-cs"/>
              </a:rPr>
              <a:t>a ****** s</a:t>
            </a:r>
          </a:p>
        </p:txBody>
      </p:sp>
      <p:sp>
        <p:nvSpPr>
          <p:cNvPr id="5" name="TextBox 4"/>
          <p:cNvSpPr txBox="1"/>
          <p:nvPr/>
        </p:nvSpPr>
        <p:spPr>
          <a:xfrm>
            <a:off x="7308850" y="260350"/>
            <a:ext cx="1655763" cy="307975"/>
          </a:xfrm>
          <a:prstGeom prst="rect">
            <a:avLst/>
          </a:prstGeom>
          <a:solidFill>
            <a:schemeClr val="accent4">
              <a:lumMod val="10000"/>
            </a:schemeClr>
          </a:solidFill>
        </p:spPr>
        <p:txBody>
          <a:bodyPr>
            <a:spAutoFit/>
          </a:bodyPr>
          <a:lstStyle/>
          <a:p>
            <a:pPr eaLnBrk="0" hangingPunct="0">
              <a:defRPr/>
            </a:pPr>
            <a:r>
              <a:rPr lang="en-AU" sz="1400" b="1" dirty="0" err="1">
                <a:cs typeface="+mn-cs"/>
              </a:rPr>
              <a:t>sh</a:t>
            </a:r>
            <a:r>
              <a:rPr lang="en-AU" sz="1400" b="1" dirty="0">
                <a:cs typeface="+mn-cs"/>
              </a:rPr>
              <a:t> **</a:t>
            </a:r>
            <a:endParaRPr lang="en-AU" sz="1400" dirty="0">
              <a:cs typeface="+mn-cs"/>
            </a:endParaRPr>
          </a:p>
        </p:txBody>
      </p:sp>
      <p:sp>
        <p:nvSpPr>
          <p:cNvPr id="6" name="TextBox 5"/>
          <p:cNvSpPr txBox="1"/>
          <p:nvPr/>
        </p:nvSpPr>
        <p:spPr>
          <a:xfrm>
            <a:off x="323850" y="332657"/>
            <a:ext cx="3816350" cy="6463308"/>
          </a:xfrm>
          <a:prstGeom prst="rect">
            <a:avLst/>
          </a:prstGeom>
          <a:noFill/>
        </p:spPr>
        <p:txBody>
          <a:bodyPr wrap="square">
            <a:spAutoFit/>
          </a:bodyPr>
          <a:lstStyle/>
          <a:p>
            <a:pPr eaLnBrk="0" hangingPunct="0">
              <a:defRPr/>
            </a:pPr>
            <a:r>
              <a:rPr lang="en-AU" i="1" dirty="0" smtClean="0">
                <a:cs typeface="+mn-cs"/>
              </a:rPr>
              <a:t>A lesson from Jesus Christ ...</a:t>
            </a:r>
          </a:p>
          <a:p>
            <a:pPr eaLnBrk="0" hangingPunct="0">
              <a:defRPr/>
            </a:pPr>
            <a:r>
              <a:rPr lang="en-AU" i="1" dirty="0" smtClean="0">
                <a:cs typeface="+mn-cs"/>
              </a:rPr>
              <a:t> </a:t>
            </a:r>
          </a:p>
          <a:p>
            <a:pPr eaLnBrk="0" hangingPunct="0">
              <a:defRPr/>
            </a:pPr>
            <a:r>
              <a:rPr lang="en-AU" b="1" dirty="0" smtClean="0">
                <a:solidFill>
                  <a:schemeClr val="accent4">
                    <a:lumMod val="10000"/>
                  </a:schemeClr>
                </a:solidFill>
                <a:cs typeface="+mn-cs"/>
              </a:rPr>
              <a:t>And </a:t>
            </a:r>
            <a:r>
              <a:rPr lang="en-AU" b="1" dirty="0">
                <a:solidFill>
                  <a:schemeClr val="accent4">
                    <a:lumMod val="10000"/>
                  </a:schemeClr>
                </a:solidFill>
                <a:cs typeface="+mn-cs"/>
              </a:rPr>
              <a:t>there was also a dispute among them, as to which of them should be considered the greatest. And he said unto them, The kings of the Gentiles exercise lordship over them and those who exercise authority upon them are called benefactors. But not so among you; on the contrary, he who is greatest among you, let him be as the younger and he who governs as he that who serves. For who is greater, he who sits at the table, or he who serves? Is it not he that sits at the table? Yet, I am among you as the One who serves.</a:t>
            </a:r>
          </a:p>
          <a:p>
            <a:pPr eaLnBrk="0" hangingPunct="0">
              <a:defRPr/>
            </a:pPr>
            <a:endParaRPr lang="en-AU" b="1" dirty="0">
              <a:solidFill>
                <a:schemeClr val="accent4">
                  <a:lumMod val="10000"/>
                </a:schemeClr>
              </a:solidFill>
              <a:cs typeface="+mn-cs"/>
            </a:endParaRPr>
          </a:p>
          <a:p>
            <a:pPr eaLnBrk="0" hangingPunct="0">
              <a:defRPr/>
            </a:pPr>
            <a:r>
              <a:rPr lang="en-AU" b="1" dirty="0">
                <a:solidFill>
                  <a:schemeClr val="accent4">
                    <a:lumMod val="10000"/>
                  </a:schemeClr>
                </a:solidFill>
                <a:cs typeface="+mn-cs"/>
              </a:rPr>
              <a:t> </a:t>
            </a:r>
            <a:r>
              <a:rPr lang="en-AU" b="1" i="1" dirty="0">
                <a:solidFill>
                  <a:schemeClr val="accent4">
                    <a:lumMod val="10000"/>
                  </a:schemeClr>
                </a:solidFill>
                <a:cs typeface="+mn-cs"/>
              </a:rPr>
              <a:t>Luke 22:24-27 </a:t>
            </a:r>
            <a:r>
              <a:rPr lang="en-AU" dirty="0">
                <a:cs typeface="+mn-cs"/>
              </a:rPr>
              <a:t/>
            </a:r>
            <a:br>
              <a:rPr lang="en-AU" dirty="0">
                <a:cs typeface="+mn-cs"/>
              </a:rPr>
            </a:br>
            <a:endParaRPr lang="en-AU" dirty="0">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heckerboard(across)">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AutoShape 2"/>
          <p:cNvSpPr>
            <a:spLocks noChangeArrowheads="1"/>
          </p:cNvSpPr>
          <p:nvPr/>
        </p:nvSpPr>
        <p:spPr bwMode="auto">
          <a:xfrm>
            <a:off x="1187450" y="260350"/>
            <a:ext cx="6048375" cy="5876925"/>
          </a:xfrm>
          <a:prstGeom prst="triangle">
            <a:avLst>
              <a:gd name="adj" fmla="val 50000"/>
            </a:avLst>
          </a:prstGeom>
          <a:solidFill>
            <a:schemeClr val="bg2">
              <a:lumMod val="75000"/>
            </a:schemeClr>
          </a:solidFill>
          <a:ln w="9525">
            <a:solidFill>
              <a:schemeClr val="tx1"/>
            </a:solidFill>
            <a:miter lim="800000"/>
            <a:headEnd/>
            <a:tailEnd/>
          </a:ln>
          <a:effectLst/>
        </p:spPr>
        <p:txBody>
          <a:bodyPr wrap="none" anchor="ctr"/>
          <a:lstStyle/>
          <a:p>
            <a:pPr eaLnBrk="0" hangingPunct="0">
              <a:defRPr/>
            </a:pPr>
            <a:endParaRPr lang="en-AU">
              <a:cs typeface="+mn-cs"/>
            </a:endParaRPr>
          </a:p>
        </p:txBody>
      </p:sp>
      <p:sp>
        <p:nvSpPr>
          <p:cNvPr id="21506" name="Text Box 3"/>
          <p:cNvSpPr txBox="1">
            <a:spLocks noChangeArrowheads="1"/>
          </p:cNvSpPr>
          <p:nvPr/>
        </p:nvSpPr>
        <p:spPr bwMode="auto">
          <a:xfrm>
            <a:off x="3635375" y="1052513"/>
            <a:ext cx="1223963" cy="1878012"/>
          </a:xfrm>
          <a:prstGeom prst="rect">
            <a:avLst/>
          </a:prstGeom>
          <a:noFill/>
          <a:ln w="9525">
            <a:noFill/>
            <a:miter lim="800000"/>
            <a:headEnd/>
            <a:tailEnd/>
          </a:ln>
        </p:spPr>
        <p:txBody>
          <a:bodyPr>
            <a:spAutoFit/>
          </a:bodyPr>
          <a:lstStyle/>
          <a:p>
            <a:pPr algn="ctr">
              <a:spcBef>
                <a:spcPct val="50000"/>
              </a:spcBef>
            </a:pPr>
            <a:r>
              <a:rPr lang="en-US" sz="2000" b="1">
                <a:latin typeface="Arial" charset="0"/>
              </a:rPr>
              <a:t>Leader &amp; his/her vision</a:t>
            </a:r>
          </a:p>
          <a:p>
            <a:pPr algn="ctr">
              <a:spcBef>
                <a:spcPct val="50000"/>
              </a:spcBef>
            </a:pPr>
            <a:endParaRPr lang="en-US" sz="2400" b="1">
              <a:latin typeface="Arial" charset="0"/>
            </a:endParaRPr>
          </a:p>
        </p:txBody>
      </p:sp>
      <p:sp>
        <p:nvSpPr>
          <p:cNvPr id="21507" name="Text Box 4"/>
          <p:cNvSpPr txBox="1">
            <a:spLocks noChangeArrowheads="1"/>
          </p:cNvSpPr>
          <p:nvPr/>
        </p:nvSpPr>
        <p:spPr bwMode="auto">
          <a:xfrm>
            <a:off x="1619250" y="5373688"/>
            <a:ext cx="1152525" cy="366712"/>
          </a:xfrm>
          <a:prstGeom prst="rect">
            <a:avLst/>
          </a:prstGeom>
          <a:noFill/>
          <a:ln w="9525">
            <a:noFill/>
            <a:miter lim="800000"/>
            <a:headEnd/>
            <a:tailEnd/>
          </a:ln>
        </p:spPr>
        <p:txBody>
          <a:bodyPr>
            <a:spAutoFit/>
          </a:bodyPr>
          <a:lstStyle/>
          <a:p>
            <a:pPr>
              <a:spcBef>
                <a:spcPct val="50000"/>
              </a:spcBef>
            </a:pPr>
            <a:r>
              <a:rPr lang="en-US">
                <a:latin typeface="Arial" charset="0"/>
              </a:rPr>
              <a:t>Minions</a:t>
            </a:r>
          </a:p>
        </p:txBody>
      </p:sp>
      <p:sp>
        <p:nvSpPr>
          <p:cNvPr id="21508" name="Text Box 5"/>
          <p:cNvSpPr txBox="1">
            <a:spLocks noChangeArrowheads="1"/>
          </p:cNvSpPr>
          <p:nvPr/>
        </p:nvSpPr>
        <p:spPr bwMode="auto">
          <a:xfrm>
            <a:off x="2916238" y="5157788"/>
            <a:ext cx="1152525" cy="366712"/>
          </a:xfrm>
          <a:prstGeom prst="rect">
            <a:avLst/>
          </a:prstGeom>
          <a:noFill/>
          <a:ln w="9525">
            <a:noFill/>
            <a:miter lim="800000"/>
            <a:headEnd/>
            <a:tailEnd/>
          </a:ln>
        </p:spPr>
        <p:txBody>
          <a:bodyPr>
            <a:spAutoFit/>
          </a:bodyPr>
          <a:lstStyle/>
          <a:p>
            <a:pPr>
              <a:spcBef>
                <a:spcPct val="50000"/>
              </a:spcBef>
            </a:pPr>
            <a:r>
              <a:rPr lang="en-US">
                <a:latin typeface="Arial" charset="0"/>
              </a:rPr>
              <a:t>Minions</a:t>
            </a:r>
          </a:p>
        </p:txBody>
      </p:sp>
      <p:sp>
        <p:nvSpPr>
          <p:cNvPr id="21509" name="Text Box 6"/>
          <p:cNvSpPr txBox="1">
            <a:spLocks noChangeArrowheads="1"/>
          </p:cNvSpPr>
          <p:nvPr/>
        </p:nvSpPr>
        <p:spPr bwMode="auto">
          <a:xfrm>
            <a:off x="4211638" y="5373688"/>
            <a:ext cx="1152525" cy="366712"/>
          </a:xfrm>
          <a:prstGeom prst="rect">
            <a:avLst/>
          </a:prstGeom>
          <a:noFill/>
          <a:ln w="9525">
            <a:noFill/>
            <a:miter lim="800000"/>
            <a:headEnd/>
            <a:tailEnd/>
          </a:ln>
        </p:spPr>
        <p:txBody>
          <a:bodyPr>
            <a:spAutoFit/>
          </a:bodyPr>
          <a:lstStyle/>
          <a:p>
            <a:pPr>
              <a:spcBef>
                <a:spcPct val="50000"/>
              </a:spcBef>
            </a:pPr>
            <a:r>
              <a:rPr lang="en-US">
                <a:latin typeface="Arial" charset="0"/>
              </a:rPr>
              <a:t>Minions</a:t>
            </a:r>
          </a:p>
        </p:txBody>
      </p:sp>
      <p:sp>
        <p:nvSpPr>
          <p:cNvPr id="21510" name="Text Box 7"/>
          <p:cNvSpPr txBox="1">
            <a:spLocks noChangeArrowheads="1"/>
          </p:cNvSpPr>
          <p:nvPr/>
        </p:nvSpPr>
        <p:spPr bwMode="auto">
          <a:xfrm>
            <a:off x="5435600" y="5157788"/>
            <a:ext cx="1152525" cy="366712"/>
          </a:xfrm>
          <a:prstGeom prst="rect">
            <a:avLst/>
          </a:prstGeom>
          <a:noFill/>
          <a:ln w="9525">
            <a:noFill/>
            <a:miter lim="800000"/>
            <a:headEnd/>
            <a:tailEnd/>
          </a:ln>
        </p:spPr>
        <p:txBody>
          <a:bodyPr>
            <a:spAutoFit/>
          </a:bodyPr>
          <a:lstStyle/>
          <a:p>
            <a:pPr>
              <a:spcBef>
                <a:spcPct val="50000"/>
              </a:spcBef>
            </a:pPr>
            <a:r>
              <a:rPr lang="en-US">
                <a:latin typeface="Arial" charset="0"/>
              </a:rPr>
              <a:t>Minions</a:t>
            </a:r>
          </a:p>
        </p:txBody>
      </p:sp>
      <p:sp>
        <p:nvSpPr>
          <p:cNvPr id="21511" name="Line 8"/>
          <p:cNvSpPr>
            <a:spLocks noChangeShapeType="1"/>
          </p:cNvSpPr>
          <p:nvPr/>
        </p:nvSpPr>
        <p:spPr bwMode="auto">
          <a:xfrm flipH="1">
            <a:off x="2124075" y="2636838"/>
            <a:ext cx="1511300" cy="2592387"/>
          </a:xfrm>
          <a:prstGeom prst="line">
            <a:avLst/>
          </a:prstGeom>
          <a:noFill/>
          <a:ln w="9525">
            <a:solidFill>
              <a:schemeClr val="tx1"/>
            </a:solidFill>
            <a:round/>
            <a:headEnd/>
            <a:tailEnd type="triangle" w="med" len="med"/>
          </a:ln>
        </p:spPr>
        <p:txBody>
          <a:bodyPr/>
          <a:lstStyle/>
          <a:p>
            <a:endParaRPr lang="en-US"/>
          </a:p>
        </p:txBody>
      </p:sp>
      <p:sp>
        <p:nvSpPr>
          <p:cNvPr id="21512" name="Line 9"/>
          <p:cNvSpPr>
            <a:spLocks noChangeShapeType="1"/>
          </p:cNvSpPr>
          <p:nvPr/>
        </p:nvSpPr>
        <p:spPr bwMode="auto">
          <a:xfrm flipH="1">
            <a:off x="3563938" y="2636838"/>
            <a:ext cx="503237" cy="2376487"/>
          </a:xfrm>
          <a:prstGeom prst="line">
            <a:avLst/>
          </a:prstGeom>
          <a:noFill/>
          <a:ln w="9525">
            <a:solidFill>
              <a:schemeClr val="tx1"/>
            </a:solidFill>
            <a:round/>
            <a:headEnd/>
            <a:tailEnd type="triangle" w="med" len="med"/>
          </a:ln>
        </p:spPr>
        <p:txBody>
          <a:bodyPr/>
          <a:lstStyle/>
          <a:p>
            <a:endParaRPr lang="en-US"/>
          </a:p>
        </p:txBody>
      </p:sp>
      <p:sp>
        <p:nvSpPr>
          <p:cNvPr id="21513" name="Line 10"/>
          <p:cNvSpPr>
            <a:spLocks noChangeShapeType="1"/>
          </p:cNvSpPr>
          <p:nvPr/>
        </p:nvSpPr>
        <p:spPr bwMode="auto">
          <a:xfrm>
            <a:off x="4284663" y="2636838"/>
            <a:ext cx="503237" cy="2520950"/>
          </a:xfrm>
          <a:prstGeom prst="line">
            <a:avLst/>
          </a:prstGeom>
          <a:noFill/>
          <a:ln w="9525">
            <a:solidFill>
              <a:schemeClr val="tx1"/>
            </a:solidFill>
            <a:round/>
            <a:headEnd/>
            <a:tailEnd type="triangle" w="med" len="med"/>
          </a:ln>
        </p:spPr>
        <p:txBody>
          <a:bodyPr/>
          <a:lstStyle/>
          <a:p>
            <a:endParaRPr lang="en-US"/>
          </a:p>
        </p:txBody>
      </p:sp>
      <p:sp>
        <p:nvSpPr>
          <p:cNvPr id="21514" name="Line 11"/>
          <p:cNvSpPr>
            <a:spLocks noChangeShapeType="1"/>
          </p:cNvSpPr>
          <p:nvPr/>
        </p:nvSpPr>
        <p:spPr bwMode="auto">
          <a:xfrm>
            <a:off x="4572000" y="2565400"/>
            <a:ext cx="1223963" cy="2303463"/>
          </a:xfrm>
          <a:prstGeom prst="line">
            <a:avLst/>
          </a:prstGeom>
          <a:noFill/>
          <a:ln w="9525">
            <a:solidFill>
              <a:schemeClr val="tx1"/>
            </a:solidFill>
            <a:round/>
            <a:headEnd/>
            <a:tailEnd type="triangle" w="med" len="med"/>
          </a:ln>
        </p:spPr>
        <p:txBody>
          <a:bodyPr/>
          <a:lstStyle/>
          <a:p>
            <a:endParaRPr lang="en-US"/>
          </a:p>
        </p:txBody>
      </p:sp>
      <p:sp>
        <p:nvSpPr>
          <p:cNvPr id="15372" name="Text Box 12"/>
          <p:cNvSpPr txBox="1">
            <a:spLocks noChangeArrowheads="1"/>
          </p:cNvSpPr>
          <p:nvPr/>
        </p:nvSpPr>
        <p:spPr bwMode="auto">
          <a:xfrm>
            <a:off x="323850" y="333375"/>
            <a:ext cx="2447925" cy="3046413"/>
          </a:xfrm>
          <a:prstGeom prst="rect">
            <a:avLst/>
          </a:prstGeom>
          <a:noFill/>
          <a:ln w="9525">
            <a:noFill/>
            <a:miter lim="800000"/>
            <a:headEnd/>
            <a:tailEnd/>
          </a:ln>
          <a:effectLst/>
        </p:spPr>
        <p:txBody>
          <a:bodyPr>
            <a:spAutoFit/>
          </a:bodyPr>
          <a:lstStyle/>
          <a:p>
            <a:pPr>
              <a:spcBef>
                <a:spcPct val="50000"/>
              </a:spcBef>
              <a:defRPr/>
            </a:pPr>
            <a:r>
              <a:rPr lang="en-US" sz="2400" b="1" i="1" dirty="0">
                <a:solidFill>
                  <a:schemeClr val="bg2">
                    <a:lumMod val="50000"/>
                  </a:schemeClr>
                </a:solidFill>
                <a:latin typeface="Arial" charset="0"/>
                <a:cs typeface="+mn-cs"/>
              </a:rPr>
              <a:t>“… the rulers of the Gentiles lord it over them, and those who are great exercise authority over them …”</a:t>
            </a:r>
          </a:p>
        </p:txBody>
      </p:sp>
      <p:sp>
        <p:nvSpPr>
          <p:cNvPr id="21516" name="Text Box 13"/>
          <p:cNvSpPr txBox="1">
            <a:spLocks noChangeArrowheads="1"/>
          </p:cNvSpPr>
          <p:nvPr/>
        </p:nvSpPr>
        <p:spPr bwMode="auto">
          <a:xfrm>
            <a:off x="6551613" y="1052513"/>
            <a:ext cx="2592387" cy="3416300"/>
          </a:xfrm>
          <a:prstGeom prst="rect">
            <a:avLst/>
          </a:prstGeom>
          <a:noFill/>
          <a:ln w="9525">
            <a:noFill/>
            <a:miter lim="800000"/>
            <a:headEnd/>
            <a:tailEnd/>
          </a:ln>
        </p:spPr>
        <p:txBody>
          <a:bodyPr>
            <a:spAutoFit/>
          </a:bodyPr>
          <a:lstStyle/>
          <a:p>
            <a:pPr>
              <a:spcBef>
                <a:spcPct val="50000"/>
              </a:spcBef>
            </a:pPr>
            <a:r>
              <a:rPr lang="en-US" sz="2400" b="1">
                <a:latin typeface="Arial" charset="0"/>
              </a:rPr>
              <a:t>The vision &amp; mission come from the top &amp; all of the “minions” are simply responsible to carry out the leader’s vision</a:t>
            </a:r>
          </a:p>
        </p:txBody>
      </p:sp>
      <p:sp>
        <p:nvSpPr>
          <p:cNvPr id="16" name="Rectangle 15"/>
          <p:cNvSpPr/>
          <p:nvPr/>
        </p:nvSpPr>
        <p:spPr>
          <a:xfrm rot="1183513">
            <a:off x="-146918" y="2448521"/>
            <a:ext cx="10002620" cy="1200329"/>
          </a:xfrm>
          <a:prstGeom prst="rect">
            <a:avLst/>
          </a:prstGeom>
          <a:noFill/>
        </p:spPr>
        <p:txBody>
          <a:bodyPr wrap="square" lIns="91440" tIns="45720" rIns="91440" bIns="45720">
            <a:spAutoFit/>
            <a:scene3d>
              <a:camera prst="orthographicFront"/>
              <a:lightRig rig="threePt" dir="t"/>
            </a:scene3d>
            <a:sp3d extrusionH="57150">
              <a:bevelT w="69850" h="38100"/>
              <a:extrusionClr>
                <a:srgbClr val="006600"/>
              </a:extrusionClr>
            </a:sp3d>
          </a:bodyPr>
          <a:lstStyle/>
          <a:p>
            <a:pPr algn="ctr"/>
            <a:r>
              <a:rPr lang="en-US" sz="7200" kern="10" dirty="0" smtClean="0">
                <a:ln w="9525">
                  <a:round/>
                  <a:headEnd/>
                  <a:tailEnd/>
                </a:ln>
                <a:solidFill>
                  <a:srgbClr val="FFCC99"/>
                </a:solidFill>
                <a:latin typeface="Arial Black"/>
              </a:rPr>
              <a:t>Destroys</a:t>
            </a:r>
            <a:r>
              <a:rPr lang="en-US" sz="7200" kern="10" dirty="0" smtClean="0">
                <a:ln w="9525">
                  <a:round/>
                  <a:headEnd/>
                  <a:tailEnd/>
                </a:ln>
                <a:solidFill>
                  <a:srgbClr val="FFCC99"/>
                </a:solidFill>
                <a:effectLst>
                  <a:outerShdw blurRad="50800" dist="38100" algn="l" rotWithShape="0">
                    <a:prstClr val="black">
                      <a:alpha val="40000"/>
                    </a:prstClr>
                  </a:outerShdw>
                </a:effectLst>
                <a:latin typeface="Arial Black"/>
              </a:rPr>
              <a:t> initiative</a:t>
            </a:r>
          </a:p>
        </p:txBody>
      </p:sp>
      <p:sp>
        <p:nvSpPr>
          <p:cNvPr id="15375" name="WordArt 15"/>
          <p:cNvSpPr>
            <a:spLocks noChangeArrowheads="1" noChangeShapeType="1" noTextEdit="1"/>
          </p:cNvSpPr>
          <p:nvPr/>
        </p:nvSpPr>
        <p:spPr bwMode="auto">
          <a:xfrm rot="-572670">
            <a:off x="147943" y="2178456"/>
            <a:ext cx="9322287" cy="2571750"/>
          </a:xfrm>
          <a:prstGeom prst="rect">
            <a:avLst/>
          </a:prstGeom>
        </p:spPr>
        <p:txBody>
          <a:bodyPr wrap="none" fromWordArt="1">
            <a:prstTxWarp prst="textCascadeUp">
              <a:avLst>
                <a:gd name="adj" fmla="val 44444"/>
              </a:avLst>
            </a:prstTxWarp>
            <a:scene3d>
              <a:camera prst="legacyPerspectiveTopLeft">
                <a:rot lat="0" lon="20519997" rev="0"/>
              </a:camera>
              <a:lightRig rig="legacyHarsh3" dir="r"/>
            </a:scene3d>
            <a:sp3d extrusionH="430200" prstMaterial="legacyMatte">
              <a:extrusionClr>
                <a:srgbClr val="006600"/>
              </a:extrusionClr>
            </a:sp3d>
          </a:bodyPr>
          <a:lstStyle/>
          <a:p>
            <a:pPr algn="ctr"/>
            <a:r>
              <a:rPr lang="en-US" sz="3600" kern="10" dirty="0" smtClean="0">
                <a:ln w="9525">
                  <a:round/>
                  <a:headEnd/>
                  <a:tailEnd/>
                </a:ln>
                <a:solidFill>
                  <a:srgbClr val="FFCC99"/>
                </a:solidFill>
                <a:latin typeface="Arial Black"/>
              </a:rPr>
              <a:t>Unproductive</a:t>
            </a:r>
            <a:endParaRPr lang="en-US" sz="3600" kern="10" dirty="0">
              <a:ln w="9525">
                <a:round/>
                <a:headEnd/>
                <a:tailEnd/>
              </a:ln>
              <a:solidFill>
                <a:srgbClr val="FFCC99"/>
              </a:solidFill>
              <a:latin typeface="Arial Black"/>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checkerboard(across)">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5375"/>
                                        </p:tgtEl>
                                        <p:attrNameLst>
                                          <p:attrName>style.visibility</p:attrName>
                                        </p:attrNameLst>
                                      </p:cBhvr>
                                      <p:to>
                                        <p:strVal val="visible"/>
                                      </p:to>
                                    </p:set>
                                    <p:anim calcmode="lin" valueType="num">
                                      <p:cBhvr additive="base">
                                        <p:cTn id="12" dur="500" fill="hold"/>
                                        <p:tgtEl>
                                          <p:spTgt spid="15375"/>
                                        </p:tgtEl>
                                        <p:attrNameLst>
                                          <p:attrName>ppt_x</p:attrName>
                                        </p:attrNameLst>
                                      </p:cBhvr>
                                      <p:tavLst>
                                        <p:tav tm="0">
                                          <p:val>
                                            <p:strVal val="#ppt_x"/>
                                          </p:val>
                                        </p:tav>
                                        <p:tav tm="100000">
                                          <p:val>
                                            <p:strVal val="#ppt_x"/>
                                          </p:val>
                                        </p:tav>
                                      </p:tavLst>
                                    </p:anim>
                                    <p:anim calcmode="lin" valueType="num">
                                      <p:cBhvr additive="base">
                                        <p:cTn id="13" dur="500" fill="hold"/>
                                        <p:tgtEl>
                                          <p:spTgt spid="1537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537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bwMode="auto">
          <a:xfrm>
            <a:off x="539552" y="333375"/>
            <a:ext cx="8209161" cy="6191250"/>
          </a:xfrm>
          <a:prstGeom prst="roundRect">
            <a:avLst/>
          </a:prstGeom>
          <a:solidFill>
            <a:schemeClr val="bg1">
              <a:lumMod val="75000"/>
            </a:schemeClr>
          </a:solidFill>
          <a:ln w="9525" cap="flat" cmpd="sng" algn="ctr">
            <a:solidFill>
              <a:schemeClr val="tx1"/>
            </a:solidFill>
            <a:prstDash val="solid"/>
            <a:round/>
            <a:headEnd type="none" w="med" len="med"/>
            <a:tailEnd type="none" w="med" len="med"/>
          </a:ln>
          <a:effectLst/>
        </p:spPr>
        <p:txBody>
          <a:bodyPr/>
          <a:lstStyle/>
          <a:p>
            <a:pPr eaLnBrk="0" hangingPunct="0">
              <a:defRPr/>
            </a:pPr>
            <a:endParaRPr lang="en-AU">
              <a:cs typeface="+mn-cs"/>
            </a:endParaRPr>
          </a:p>
        </p:txBody>
      </p:sp>
      <p:sp>
        <p:nvSpPr>
          <p:cNvPr id="23554" name="TextBox 3"/>
          <p:cNvSpPr txBox="1">
            <a:spLocks noChangeArrowheads="1"/>
          </p:cNvSpPr>
          <p:nvPr/>
        </p:nvSpPr>
        <p:spPr bwMode="auto">
          <a:xfrm>
            <a:off x="1259632" y="764704"/>
            <a:ext cx="7056140" cy="5016758"/>
          </a:xfrm>
          <a:prstGeom prst="rect">
            <a:avLst/>
          </a:prstGeom>
          <a:noFill/>
          <a:ln w="9525">
            <a:noFill/>
            <a:miter lim="800000"/>
            <a:headEnd/>
            <a:tailEnd/>
          </a:ln>
        </p:spPr>
        <p:txBody>
          <a:bodyPr wrap="square">
            <a:spAutoFit/>
          </a:bodyPr>
          <a:lstStyle/>
          <a:p>
            <a:pPr eaLnBrk="0" hangingPunct="0"/>
            <a:r>
              <a:rPr lang="en-AU" sz="2200" dirty="0"/>
              <a:t>It is so different </a:t>
            </a:r>
            <a:r>
              <a:rPr lang="en-AU" sz="2200" dirty="0" smtClean="0"/>
              <a:t>when we are not trying to build our own “kingdoms”.</a:t>
            </a:r>
          </a:p>
          <a:p>
            <a:pPr eaLnBrk="0" hangingPunct="0"/>
            <a:endParaRPr lang="en-AU" sz="2200" dirty="0" smtClean="0"/>
          </a:p>
          <a:p>
            <a:pPr eaLnBrk="0" hangingPunct="0"/>
            <a:r>
              <a:rPr lang="en-AU" sz="2200" dirty="0" smtClean="0"/>
              <a:t>.... When we work humbly together, there </a:t>
            </a:r>
            <a:r>
              <a:rPr lang="en-AU" sz="2200" dirty="0"/>
              <a:t>are no </a:t>
            </a:r>
            <a:r>
              <a:rPr lang="en-AU" sz="2200" dirty="0" smtClean="0"/>
              <a:t>“subjects”, ... It </a:t>
            </a:r>
            <a:r>
              <a:rPr lang="en-AU" sz="2200" dirty="0"/>
              <a:t>is about recognizing </a:t>
            </a:r>
            <a:r>
              <a:rPr lang="en-AU" sz="2200" dirty="0" smtClean="0"/>
              <a:t>the gifts </a:t>
            </a:r>
            <a:r>
              <a:rPr lang="en-AU" sz="2200" dirty="0"/>
              <a:t>in one another. It is about freely submitting to one another and the willingness to listen and to be convinced if that is necessary. It is all about love and relationships. </a:t>
            </a:r>
          </a:p>
          <a:p>
            <a:pPr eaLnBrk="0" hangingPunct="0"/>
            <a:endParaRPr lang="en-AU" sz="2200" dirty="0"/>
          </a:p>
          <a:p>
            <a:pPr eaLnBrk="0" hangingPunct="0"/>
            <a:r>
              <a:rPr lang="en-AU" sz="2200" dirty="0"/>
              <a:t>What stays and what nobody ever will be able to take away from anyone is that which we have done for- and what we have invested in other people. That is good fruit, which will stay. </a:t>
            </a:r>
          </a:p>
          <a:p>
            <a:pPr algn="r" eaLnBrk="0" hangingPunct="0"/>
            <a:r>
              <a:rPr lang="en-AU" sz="1600" i="1" dirty="0"/>
              <a:t>- Author unknown  </a:t>
            </a:r>
          </a:p>
          <a:p>
            <a:pPr eaLnBrk="0" hangingPunct="0"/>
            <a:endParaRPr lang="en-A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Picture 1"/>
          <p:cNvPicPr>
            <a:picLocks noChangeAspect="1" noChangeArrowheads="1"/>
          </p:cNvPicPr>
          <p:nvPr/>
        </p:nvPicPr>
        <p:blipFill>
          <a:blip r:embed="rId2" cstate="screen"/>
          <a:srcRect/>
          <a:stretch>
            <a:fillRect/>
          </a:stretch>
        </p:blipFill>
        <p:spPr bwMode="auto">
          <a:xfrm>
            <a:off x="900113" y="2420938"/>
            <a:ext cx="1943100" cy="3270250"/>
          </a:xfrm>
          <a:prstGeom prst="rect">
            <a:avLst/>
          </a:prstGeom>
          <a:noFill/>
          <a:ln w="9525">
            <a:noFill/>
            <a:miter lim="800000"/>
            <a:headEnd/>
            <a:tailEnd/>
          </a:ln>
        </p:spPr>
      </p:pic>
      <p:sp>
        <p:nvSpPr>
          <p:cNvPr id="5" name="TextBox 4"/>
          <p:cNvSpPr txBox="1"/>
          <p:nvPr/>
        </p:nvSpPr>
        <p:spPr>
          <a:xfrm>
            <a:off x="827088" y="1773238"/>
            <a:ext cx="2449512" cy="584200"/>
          </a:xfrm>
          <a:prstGeom prst="rect">
            <a:avLst/>
          </a:prstGeom>
          <a:noFill/>
        </p:spPr>
        <p:txBody>
          <a:bodyPr>
            <a:spAutoFit/>
          </a:bodyPr>
          <a:lstStyle/>
          <a:p>
            <a:pPr eaLnBrk="0" hangingPunct="0">
              <a:defRPr/>
            </a:pPr>
            <a:r>
              <a:rPr lang="en-AU" sz="3200" i="1" dirty="0" err="1">
                <a:effectLst>
                  <a:outerShdw blurRad="38100" dist="38100" dir="2700000" algn="tl">
                    <a:srgbClr val="000000">
                      <a:alpha val="43137"/>
                    </a:srgbClr>
                  </a:outerShdw>
                </a:effectLst>
                <a:cs typeface="+mn-cs"/>
              </a:rPr>
              <a:t>Diakonos</a:t>
            </a:r>
            <a:endParaRPr lang="en-AU" sz="3200" i="1" dirty="0">
              <a:effectLst>
                <a:outerShdw blurRad="38100" dist="38100" dir="2700000" algn="tl">
                  <a:srgbClr val="000000">
                    <a:alpha val="43137"/>
                  </a:srgbClr>
                </a:outerShdw>
              </a:effectLst>
              <a:cs typeface="+mn-cs"/>
            </a:endParaRPr>
          </a:p>
        </p:txBody>
      </p:sp>
      <p:pic>
        <p:nvPicPr>
          <p:cNvPr id="24579" name="Picture 2"/>
          <p:cNvPicPr>
            <a:picLocks noChangeAspect="1" noChangeArrowheads="1"/>
          </p:cNvPicPr>
          <p:nvPr/>
        </p:nvPicPr>
        <p:blipFill>
          <a:blip r:embed="rId3" cstate="screen"/>
          <a:srcRect l="12234" t="14799" r="12141"/>
          <a:stretch>
            <a:fillRect/>
          </a:stretch>
        </p:blipFill>
        <p:spPr bwMode="auto">
          <a:xfrm>
            <a:off x="4572000" y="2420888"/>
            <a:ext cx="3671888" cy="3265537"/>
          </a:xfrm>
          <a:prstGeom prst="rect">
            <a:avLst/>
          </a:prstGeom>
          <a:noFill/>
          <a:ln w="9525">
            <a:noFill/>
            <a:miter lim="800000"/>
            <a:headEnd/>
            <a:tailEnd/>
          </a:ln>
        </p:spPr>
      </p:pic>
      <p:sp>
        <p:nvSpPr>
          <p:cNvPr id="7" name="TextBox 6"/>
          <p:cNvSpPr txBox="1"/>
          <p:nvPr/>
        </p:nvSpPr>
        <p:spPr>
          <a:xfrm>
            <a:off x="5508104" y="1700808"/>
            <a:ext cx="2016125" cy="646113"/>
          </a:xfrm>
          <a:prstGeom prst="rect">
            <a:avLst/>
          </a:prstGeom>
          <a:noFill/>
        </p:spPr>
        <p:txBody>
          <a:bodyPr>
            <a:spAutoFit/>
          </a:bodyPr>
          <a:lstStyle/>
          <a:p>
            <a:pPr eaLnBrk="0" hangingPunct="0">
              <a:defRPr/>
            </a:pPr>
            <a:r>
              <a:rPr lang="en-AU" sz="3200" i="1" dirty="0" err="1">
                <a:effectLst>
                  <a:outerShdw blurRad="38100" dist="38100" dir="2700000" algn="tl">
                    <a:srgbClr val="000000">
                      <a:alpha val="43137"/>
                    </a:srgbClr>
                  </a:outerShdw>
                </a:effectLst>
                <a:cs typeface="+mn-cs"/>
              </a:rPr>
              <a:t>Doulos</a:t>
            </a:r>
            <a:r>
              <a:rPr lang="en-AU" sz="3600" i="1" dirty="0">
                <a:effectLst>
                  <a:outerShdw blurRad="38100" dist="38100" dir="2700000" algn="tl">
                    <a:srgbClr val="000000">
                      <a:alpha val="43137"/>
                    </a:srgbClr>
                  </a:outerShdw>
                </a:effectLst>
                <a:cs typeface="+mn-cs"/>
              </a:rPr>
              <a:t> </a:t>
            </a:r>
          </a:p>
        </p:txBody>
      </p:sp>
      <p:sp>
        <p:nvSpPr>
          <p:cNvPr id="24581" name="TextBox 8"/>
          <p:cNvSpPr txBox="1">
            <a:spLocks noChangeArrowheads="1"/>
          </p:cNvSpPr>
          <p:nvPr/>
        </p:nvSpPr>
        <p:spPr bwMode="auto">
          <a:xfrm>
            <a:off x="395288" y="5732463"/>
            <a:ext cx="3384550" cy="1016000"/>
          </a:xfrm>
          <a:prstGeom prst="rect">
            <a:avLst/>
          </a:prstGeom>
          <a:noFill/>
          <a:ln w="9525">
            <a:noFill/>
            <a:miter lim="800000"/>
            <a:headEnd/>
            <a:tailEnd/>
          </a:ln>
        </p:spPr>
        <p:txBody>
          <a:bodyPr>
            <a:spAutoFit/>
          </a:bodyPr>
          <a:lstStyle/>
          <a:p>
            <a:pPr eaLnBrk="0" hangingPunct="0"/>
            <a:r>
              <a:rPr lang="en-AU" sz="2000" dirty="0"/>
              <a:t>The waiter:  “My only purpose for being here is your wellbeing &amp; benefit.”</a:t>
            </a:r>
          </a:p>
        </p:txBody>
      </p:sp>
      <p:sp>
        <p:nvSpPr>
          <p:cNvPr id="24582" name="TextBox 9"/>
          <p:cNvSpPr txBox="1">
            <a:spLocks noChangeArrowheads="1"/>
          </p:cNvSpPr>
          <p:nvPr/>
        </p:nvSpPr>
        <p:spPr bwMode="auto">
          <a:xfrm>
            <a:off x="4572000" y="5732463"/>
            <a:ext cx="4248150" cy="1016000"/>
          </a:xfrm>
          <a:prstGeom prst="rect">
            <a:avLst/>
          </a:prstGeom>
          <a:noFill/>
          <a:ln w="9525">
            <a:noFill/>
            <a:miter lim="800000"/>
            <a:headEnd/>
            <a:tailEnd/>
          </a:ln>
        </p:spPr>
        <p:txBody>
          <a:bodyPr>
            <a:spAutoFit/>
          </a:bodyPr>
          <a:lstStyle/>
          <a:p>
            <a:pPr eaLnBrk="0" hangingPunct="0"/>
            <a:r>
              <a:rPr lang="en-AU" sz="2000" dirty="0"/>
              <a:t>The “love slave”:  I have given up my personal ambition &amp; career, to give my all to serve and bless you. </a:t>
            </a:r>
          </a:p>
        </p:txBody>
      </p:sp>
      <p:sp>
        <p:nvSpPr>
          <p:cNvPr id="11" name="TextBox 10"/>
          <p:cNvSpPr txBox="1"/>
          <p:nvPr/>
        </p:nvSpPr>
        <p:spPr>
          <a:xfrm>
            <a:off x="395536" y="404664"/>
            <a:ext cx="8496944" cy="646331"/>
          </a:xfrm>
          <a:prstGeom prst="rect">
            <a:avLst/>
          </a:prstGeom>
          <a:noFill/>
        </p:spPr>
        <p:txBody>
          <a:bodyPr wrap="square">
            <a:spAutoFit/>
          </a:bodyPr>
          <a:lstStyle/>
          <a:p>
            <a:pPr eaLnBrk="0" hangingPunct="0">
              <a:defRPr/>
            </a:pPr>
            <a:r>
              <a:rPr lang="en-AU" sz="3600" b="1" dirty="0">
                <a:ln w="10160">
                  <a:solidFill>
                    <a:schemeClr val="tx2"/>
                  </a:solidFill>
                  <a:prstDash val="solid"/>
                </a:ln>
                <a:solidFill>
                  <a:schemeClr val="bg2">
                    <a:lumMod val="75000"/>
                  </a:schemeClr>
                </a:solidFill>
                <a:effectLst>
                  <a:outerShdw blurRad="38100" dist="32000" dir="5400000" algn="tl">
                    <a:srgbClr val="000000">
                      <a:alpha val="30000"/>
                    </a:srgbClr>
                  </a:outerShdw>
                </a:effectLst>
                <a:cs typeface="+mn-cs"/>
              </a:rPr>
              <a:t>Doing it </a:t>
            </a:r>
            <a:r>
              <a:rPr lang="en-AU" sz="3600" b="1" dirty="0" smtClean="0">
                <a:ln w="10160">
                  <a:solidFill>
                    <a:schemeClr val="tx2"/>
                  </a:solidFill>
                  <a:prstDash val="solid"/>
                </a:ln>
                <a:solidFill>
                  <a:schemeClr val="bg2">
                    <a:lumMod val="75000"/>
                  </a:schemeClr>
                </a:solidFill>
                <a:effectLst>
                  <a:outerShdw blurRad="38100" dist="32000" dir="5400000" algn="tl">
                    <a:srgbClr val="000000">
                      <a:alpha val="30000"/>
                    </a:srgbClr>
                  </a:outerShdw>
                </a:effectLst>
                <a:cs typeface="+mn-cs"/>
              </a:rPr>
              <a:t>the humble leadership way</a:t>
            </a:r>
            <a:endParaRPr lang="en-AU" sz="3600" b="1" dirty="0">
              <a:ln w="10160">
                <a:solidFill>
                  <a:schemeClr val="tx2"/>
                </a:solidFill>
                <a:prstDash val="solid"/>
              </a:ln>
              <a:solidFill>
                <a:schemeClr val="bg2">
                  <a:lumMod val="75000"/>
                </a:schemeClr>
              </a:solidFill>
              <a:effectLst>
                <a:outerShdw blurRad="38100" dist="32000" dir="5400000" algn="tl">
                  <a:srgbClr val="000000">
                    <a:alpha val="30000"/>
                  </a:srgbClr>
                </a:outerShdw>
              </a:effectLst>
              <a:cs typeface="+mn-cs"/>
            </a:endParaRPr>
          </a:p>
        </p:txBody>
      </p:sp>
      <p:sp>
        <p:nvSpPr>
          <p:cNvPr id="12" name="TextBox 11"/>
          <p:cNvSpPr txBox="1"/>
          <p:nvPr/>
        </p:nvSpPr>
        <p:spPr>
          <a:xfrm>
            <a:off x="971600" y="1196752"/>
            <a:ext cx="7848872" cy="523220"/>
          </a:xfrm>
          <a:prstGeom prst="rect">
            <a:avLst/>
          </a:prstGeom>
          <a:noFill/>
        </p:spPr>
        <p:txBody>
          <a:bodyPr wrap="square">
            <a:spAutoFit/>
          </a:bodyPr>
          <a:lstStyle/>
          <a:p>
            <a:pPr eaLnBrk="0" hangingPunct="0">
              <a:defRPr/>
            </a:pPr>
            <a:r>
              <a:rPr lang="en-AU" sz="2800" b="1" dirty="0">
                <a:ln w="10160">
                  <a:solidFill>
                    <a:schemeClr val="tx2"/>
                  </a:solidFill>
                  <a:prstDash val="solid"/>
                </a:ln>
                <a:solidFill>
                  <a:schemeClr val="bg2">
                    <a:lumMod val="75000"/>
                  </a:schemeClr>
                </a:solidFill>
                <a:effectLst>
                  <a:outerShdw blurRad="38100" dist="32000" dir="5400000" algn="tl">
                    <a:srgbClr val="000000">
                      <a:alpha val="30000"/>
                    </a:srgbClr>
                  </a:outerShdw>
                </a:effectLst>
                <a:cs typeface="+mn-cs"/>
              </a:rPr>
              <a:t>a. </a:t>
            </a:r>
            <a:r>
              <a:rPr lang="en-AU" sz="2800" b="1" dirty="0" smtClean="0">
                <a:ln w="10160">
                  <a:solidFill>
                    <a:schemeClr val="tx2"/>
                  </a:solidFill>
                  <a:prstDash val="solid"/>
                </a:ln>
                <a:solidFill>
                  <a:schemeClr val="bg2">
                    <a:lumMod val="75000"/>
                  </a:schemeClr>
                </a:solidFill>
                <a:effectLst>
                  <a:outerShdw blurRad="38100" dist="32000" dir="5400000" algn="tl">
                    <a:srgbClr val="000000">
                      <a:alpha val="30000"/>
                    </a:srgbClr>
                  </a:outerShdw>
                </a:effectLst>
                <a:cs typeface="+mn-cs"/>
              </a:rPr>
              <a:t>A radical servant-leadership attitude:</a:t>
            </a:r>
            <a:endParaRPr lang="en-AU" sz="2800" b="1" dirty="0">
              <a:ln w="10160">
                <a:solidFill>
                  <a:schemeClr val="tx2"/>
                </a:solidFill>
                <a:prstDash val="solid"/>
              </a:ln>
              <a:solidFill>
                <a:schemeClr val="bg2">
                  <a:lumMod val="75000"/>
                </a:schemeClr>
              </a:solidFill>
              <a:effectLst>
                <a:outerShdw blurRad="38100" dist="32000" dir="5400000" algn="tl">
                  <a:srgbClr val="000000">
                    <a:alpha val="30000"/>
                  </a:srgbClr>
                </a:outerShdw>
              </a:effectLst>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checkerboard(across)">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24577"/>
                                        </p:tgtEl>
                                        <p:attrNameLst>
                                          <p:attrName>style.visibility</p:attrName>
                                        </p:attrNameLst>
                                      </p:cBhvr>
                                      <p:to>
                                        <p:strVal val="visible"/>
                                      </p:to>
                                    </p:set>
                                    <p:animEffect transition="in" filter="checkerboard(across)">
                                      <p:cBhvr>
                                        <p:cTn id="17" dur="500"/>
                                        <p:tgtEl>
                                          <p:spTgt spid="24577"/>
                                        </p:tgtEl>
                                      </p:cBhvr>
                                    </p:animEffect>
                                  </p:childTnLst>
                                </p:cTn>
                              </p:par>
                            </p:childTnLst>
                          </p:cTn>
                        </p:par>
                      </p:childTnLst>
                    </p:cTn>
                  </p:par>
                  <p:par>
                    <p:cTn id="18" fill="hold">
                      <p:stCondLst>
                        <p:cond delay="indefinite"/>
                      </p:stCondLst>
                      <p:childTnLst>
                        <p:par>
                          <p:cTn id="19" fill="hold">
                            <p:stCondLst>
                              <p:cond delay="0"/>
                            </p:stCondLst>
                            <p:childTnLst>
                              <p:par>
                                <p:cTn id="20" presetID="27" presetClass="entr" presetSubtype="0" fill="hold" grpId="0" nodeType="clickEffect">
                                  <p:stCondLst>
                                    <p:cond delay="0"/>
                                  </p:stCondLst>
                                  <p:iterate type="lt">
                                    <p:tmPct val="50000"/>
                                  </p:iterate>
                                  <p:childTnLst>
                                    <p:set>
                                      <p:cBhvr>
                                        <p:cTn id="21" dur="1" fill="hold">
                                          <p:stCondLst>
                                            <p:cond delay="0"/>
                                          </p:stCondLst>
                                        </p:cTn>
                                        <p:tgtEl>
                                          <p:spTgt spid="24581"/>
                                        </p:tgtEl>
                                        <p:attrNameLst>
                                          <p:attrName>style.visibility</p:attrName>
                                        </p:attrNameLst>
                                      </p:cBhvr>
                                      <p:to>
                                        <p:strVal val="visible"/>
                                      </p:to>
                                    </p:set>
                                    <p:anim calcmode="discrete" valueType="clr">
                                      <p:cBhvr override="childStyle">
                                        <p:cTn id="22" dur="80"/>
                                        <p:tgtEl>
                                          <p:spTgt spid="24581"/>
                                        </p:tgtEl>
                                        <p:attrNameLst>
                                          <p:attrName>style.color</p:attrName>
                                        </p:attrNameLst>
                                      </p:cBhvr>
                                      <p:tavLst>
                                        <p:tav tm="0">
                                          <p:val>
                                            <p:clrVal>
                                              <a:schemeClr val="accent2"/>
                                            </p:clrVal>
                                          </p:val>
                                        </p:tav>
                                        <p:tav tm="50000">
                                          <p:val>
                                            <p:clrVal>
                                              <a:schemeClr val="hlink"/>
                                            </p:clrVal>
                                          </p:val>
                                        </p:tav>
                                      </p:tavLst>
                                    </p:anim>
                                    <p:anim calcmode="discrete" valueType="clr">
                                      <p:cBhvr>
                                        <p:cTn id="23" dur="80"/>
                                        <p:tgtEl>
                                          <p:spTgt spid="24581"/>
                                        </p:tgtEl>
                                        <p:attrNameLst>
                                          <p:attrName>fillcolor</p:attrName>
                                        </p:attrNameLst>
                                      </p:cBhvr>
                                      <p:tavLst>
                                        <p:tav tm="0">
                                          <p:val>
                                            <p:clrVal>
                                              <a:schemeClr val="accent2"/>
                                            </p:clrVal>
                                          </p:val>
                                        </p:tav>
                                        <p:tav tm="50000">
                                          <p:val>
                                            <p:clrVal>
                                              <a:schemeClr val="hlink"/>
                                            </p:clrVal>
                                          </p:val>
                                        </p:tav>
                                      </p:tavLst>
                                    </p:anim>
                                    <p:set>
                                      <p:cBhvr>
                                        <p:cTn id="24" dur="80"/>
                                        <p:tgtEl>
                                          <p:spTgt spid="24581"/>
                                        </p:tgtEl>
                                        <p:attrNameLst>
                                          <p:attrName>fill.type</p:attrName>
                                        </p:attrNameLst>
                                      </p:cBhvr>
                                      <p:to>
                                        <p:strVal val="solid"/>
                                      </p:to>
                                    </p:set>
                                  </p:childTnLst>
                                </p:cTn>
                              </p:par>
                            </p:childTnLst>
                          </p:cTn>
                        </p:par>
                      </p:childTnLst>
                    </p:cTn>
                  </p:par>
                  <p:par>
                    <p:cTn id="25" fill="hold">
                      <p:stCondLst>
                        <p:cond delay="indefinite"/>
                      </p:stCondLst>
                      <p:childTnLst>
                        <p:par>
                          <p:cTn id="26" fill="hold">
                            <p:stCondLst>
                              <p:cond delay="0"/>
                            </p:stCondLst>
                            <p:childTnLst>
                              <p:par>
                                <p:cTn id="27" presetID="5" presetClass="entr" presetSubtype="10" fill="hold" nodeType="clickEffect">
                                  <p:stCondLst>
                                    <p:cond delay="0"/>
                                  </p:stCondLst>
                                  <p:childTnLst>
                                    <p:set>
                                      <p:cBhvr>
                                        <p:cTn id="28" dur="1" fill="hold">
                                          <p:stCondLst>
                                            <p:cond delay="0"/>
                                          </p:stCondLst>
                                        </p:cTn>
                                        <p:tgtEl>
                                          <p:spTgt spid="24579"/>
                                        </p:tgtEl>
                                        <p:attrNameLst>
                                          <p:attrName>style.visibility</p:attrName>
                                        </p:attrNameLst>
                                      </p:cBhvr>
                                      <p:to>
                                        <p:strVal val="visible"/>
                                      </p:to>
                                    </p:set>
                                    <p:animEffect transition="in" filter="checkerboard(across)">
                                      <p:cBhvr>
                                        <p:cTn id="29" dur="500"/>
                                        <p:tgtEl>
                                          <p:spTgt spid="24579"/>
                                        </p:tgtEl>
                                      </p:cBhvr>
                                    </p:animEffect>
                                  </p:childTnLst>
                                </p:cTn>
                              </p:par>
                            </p:childTnLst>
                          </p:cTn>
                        </p:par>
                      </p:childTnLst>
                    </p:cTn>
                  </p:par>
                  <p:par>
                    <p:cTn id="30" fill="hold">
                      <p:stCondLst>
                        <p:cond delay="indefinite"/>
                      </p:stCondLst>
                      <p:childTnLst>
                        <p:par>
                          <p:cTn id="31" fill="hold">
                            <p:stCondLst>
                              <p:cond delay="0"/>
                            </p:stCondLst>
                            <p:childTnLst>
                              <p:par>
                                <p:cTn id="32" presetID="27" presetClass="entr" presetSubtype="0" fill="hold" grpId="0" nodeType="clickEffect">
                                  <p:stCondLst>
                                    <p:cond delay="0"/>
                                  </p:stCondLst>
                                  <p:iterate type="lt">
                                    <p:tmPct val="50000"/>
                                  </p:iterate>
                                  <p:childTnLst>
                                    <p:set>
                                      <p:cBhvr>
                                        <p:cTn id="33" dur="1" fill="hold">
                                          <p:stCondLst>
                                            <p:cond delay="0"/>
                                          </p:stCondLst>
                                        </p:cTn>
                                        <p:tgtEl>
                                          <p:spTgt spid="24582"/>
                                        </p:tgtEl>
                                        <p:attrNameLst>
                                          <p:attrName>style.visibility</p:attrName>
                                        </p:attrNameLst>
                                      </p:cBhvr>
                                      <p:to>
                                        <p:strVal val="visible"/>
                                      </p:to>
                                    </p:set>
                                    <p:anim calcmode="discrete" valueType="clr">
                                      <p:cBhvr override="childStyle">
                                        <p:cTn id="34" dur="80"/>
                                        <p:tgtEl>
                                          <p:spTgt spid="24582"/>
                                        </p:tgtEl>
                                        <p:attrNameLst>
                                          <p:attrName>style.color</p:attrName>
                                        </p:attrNameLst>
                                      </p:cBhvr>
                                      <p:tavLst>
                                        <p:tav tm="0">
                                          <p:val>
                                            <p:clrVal>
                                              <a:schemeClr val="accent2"/>
                                            </p:clrVal>
                                          </p:val>
                                        </p:tav>
                                        <p:tav tm="50000">
                                          <p:val>
                                            <p:clrVal>
                                              <a:schemeClr val="hlink"/>
                                            </p:clrVal>
                                          </p:val>
                                        </p:tav>
                                      </p:tavLst>
                                    </p:anim>
                                    <p:anim calcmode="discrete" valueType="clr">
                                      <p:cBhvr>
                                        <p:cTn id="35" dur="80"/>
                                        <p:tgtEl>
                                          <p:spTgt spid="24582"/>
                                        </p:tgtEl>
                                        <p:attrNameLst>
                                          <p:attrName>fillcolor</p:attrName>
                                        </p:attrNameLst>
                                      </p:cBhvr>
                                      <p:tavLst>
                                        <p:tav tm="0">
                                          <p:val>
                                            <p:clrVal>
                                              <a:schemeClr val="accent2"/>
                                            </p:clrVal>
                                          </p:val>
                                        </p:tav>
                                        <p:tav tm="50000">
                                          <p:val>
                                            <p:clrVal>
                                              <a:schemeClr val="hlink"/>
                                            </p:clrVal>
                                          </p:val>
                                        </p:tav>
                                      </p:tavLst>
                                    </p:anim>
                                    <p:set>
                                      <p:cBhvr>
                                        <p:cTn id="36" dur="80"/>
                                        <p:tgtEl>
                                          <p:spTgt spid="2458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24581" grpId="0"/>
      <p:bldP spid="2458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372225" y="4365625"/>
            <a:ext cx="1512888" cy="368300"/>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eaLnBrk="0" hangingPunct="0">
              <a:defRPr/>
            </a:pPr>
            <a:r>
              <a:rPr lang="en-AU" dirty="0"/>
              <a:t>Permission</a:t>
            </a:r>
          </a:p>
        </p:txBody>
      </p:sp>
      <p:sp>
        <p:nvSpPr>
          <p:cNvPr id="25603" name="TextBox 3"/>
          <p:cNvSpPr txBox="1">
            <a:spLocks noChangeArrowheads="1"/>
          </p:cNvSpPr>
          <p:nvPr/>
        </p:nvSpPr>
        <p:spPr bwMode="auto">
          <a:xfrm>
            <a:off x="2627313" y="4724400"/>
            <a:ext cx="1223962" cy="369888"/>
          </a:xfrm>
          <a:prstGeom prst="rect">
            <a:avLst/>
          </a:prstGeom>
          <a:noFill/>
          <a:ln w="9525">
            <a:noFill/>
            <a:miter lim="800000"/>
            <a:headEnd/>
            <a:tailEnd/>
          </a:ln>
        </p:spPr>
        <p:txBody>
          <a:bodyPr>
            <a:spAutoFit/>
          </a:bodyPr>
          <a:lstStyle/>
          <a:p>
            <a:pPr eaLnBrk="0" hangingPunct="0"/>
            <a:r>
              <a:rPr lang="en-AU"/>
              <a:t>Courage</a:t>
            </a:r>
          </a:p>
        </p:txBody>
      </p:sp>
      <p:pic>
        <p:nvPicPr>
          <p:cNvPr id="25604" name="Picture 2"/>
          <p:cNvPicPr>
            <a:picLocks noChangeAspect="1" noChangeArrowheads="1"/>
          </p:cNvPicPr>
          <p:nvPr/>
        </p:nvPicPr>
        <p:blipFill>
          <a:blip r:embed="rId2" cstate="screen"/>
          <a:srcRect/>
          <a:stretch>
            <a:fillRect/>
          </a:stretch>
        </p:blipFill>
        <p:spPr bwMode="auto">
          <a:xfrm>
            <a:off x="1547813" y="1989138"/>
            <a:ext cx="6337300" cy="4216400"/>
          </a:xfrm>
          <a:prstGeom prst="rect">
            <a:avLst/>
          </a:prstGeom>
          <a:noFill/>
          <a:ln w="9525">
            <a:noFill/>
            <a:miter lim="800000"/>
            <a:headEnd/>
            <a:tailEnd/>
          </a:ln>
        </p:spPr>
      </p:pic>
      <p:sp>
        <p:nvSpPr>
          <p:cNvPr id="6" name="TextBox 5"/>
          <p:cNvSpPr txBox="1"/>
          <p:nvPr/>
        </p:nvSpPr>
        <p:spPr>
          <a:xfrm>
            <a:off x="2411413" y="4724400"/>
            <a:ext cx="1655762" cy="1939925"/>
          </a:xfrm>
          <a:prstGeom prst="rect">
            <a:avLst/>
          </a:prstGeom>
          <a:solidFill>
            <a:schemeClr val="accent5">
              <a:lumMod val="40000"/>
              <a:lumOff val="60000"/>
            </a:schemeClr>
          </a:solidFill>
        </p:spPr>
        <p:style>
          <a:lnRef idx="2">
            <a:schemeClr val="dk1"/>
          </a:lnRef>
          <a:fillRef idx="1">
            <a:schemeClr val="lt1"/>
          </a:fillRef>
          <a:effectRef idx="0">
            <a:schemeClr val="dk1"/>
          </a:effectRef>
          <a:fontRef idx="minor">
            <a:schemeClr val="dk1"/>
          </a:fontRef>
        </p:style>
        <p:txBody>
          <a:bodyPr>
            <a:spAutoFit/>
          </a:bodyPr>
          <a:lstStyle/>
          <a:p>
            <a:pPr eaLnBrk="0" hangingPunct="0">
              <a:defRPr/>
            </a:pPr>
            <a:r>
              <a:rPr lang="en-AU" b="1" dirty="0"/>
              <a:t>   </a:t>
            </a:r>
            <a:r>
              <a:rPr lang="en-AU" sz="2000" b="1" dirty="0"/>
              <a:t>Courage – </a:t>
            </a:r>
            <a:r>
              <a:rPr lang="en-AU" sz="2000" i="1" dirty="0"/>
              <a:t>I am prepared to raise my concern with you</a:t>
            </a:r>
          </a:p>
        </p:txBody>
      </p:sp>
      <p:sp>
        <p:nvSpPr>
          <p:cNvPr id="7" name="TextBox 6"/>
          <p:cNvSpPr txBox="1"/>
          <p:nvPr/>
        </p:nvSpPr>
        <p:spPr>
          <a:xfrm>
            <a:off x="5867400" y="4724400"/>
            <a:ext cx="1728788" cy="1939925"/>
          </a:xfrm>
          <a:prstGeom prst="rect">
            <a:avLst/>
          </a:prstGeom>
          <a:solidFill>
            <a:schemeClr val="accent5">
              <a:lumMod val="40000"/>
              <a:lumOff val="60000"/>
            </a:schemeClr>
          </a:solidFill>
        </p:spPr>
        <p:style>
          <a:lnRef idx="2">
            <a:schemeClr val="dk1"/>
          </a:lnRef>
          <a:fillRef idx="1">
            <a:schemeClr val="lt1"/>
          </a:fillRef>
          <a:effectRef idx="0">
            <a:schemeClr val="dk1"/>
          </a:effectRef>
          <a:fontRef idx="minor">
            <a:schemeClr val="dk1"/>
          </a:fontRef>
        </p:style>
        <p:txBody>
          <a:bodyPr>
            <a:spAutoFit/>
          </a:bodyPr>
          <a:lstStyle/>
          <a:p>
            <a:pPr eaLnBrk="0" hangingPunct="0">
              <a:defRPr/>
            </a:pPr>
            <a:r>
              <a:rPr lang="en-AU" b="1" dirty="0"/>
              <a:t>  </a:t>
            </a:r>
            <a:r>
              <a:rPr lang="en-AU" sz="2000" b="1" dirty="0"/>
              <a:t>Permission </a:t>
            </a:r>
            <a:r>
              <a:rPr lang="en-AU" sz="2000" i="1" dirty="0"/>
              <a:t>– I give you permission to criticise my actions</a:t>
            </a:r>
          </a:p>
          <a:p>
            <a:pPr eaLnBrk="0" hangingPunct="0">
              <a:defRPr/>
            </a:pPr>
            <a:endParaRPr lang="en-AU" sz="2000" i="1" dirty="0"/>
          </a:p>
        </p:txBody>
      </p:sp>
      <p:sp>
        <p:nvSpPr>
          <p:cNvPr id="8" name="TextBox 7"/>
          <p:cNvSpPr txBox="1"/>
          <p:nvPr/>
        </p:nvSpPr>
        <p:spPr>
          <a:xfrm>
            <a:off x="1619672" y="1196752"/>
            <a:ext cx="7308304" cy="523220"/>
          </a:xfrm>
          <a:prstGeom prst="rect">
            <a:avLst/>
          </a:prstGeom>
          <a:noFill/>
        </p:spPr>
        <p:txBody>
          <a:bodyPr>
            <a:spAutoFit/>
          </a:bodyPr>
          <a:lstStyle/>
          <a:p>
            <a:pPr eaLnBrk="0" hangingPunct="0">
              <a:defRPr/>
            </a:pPr>
            <a:r>
              <a:rPr lang="en-AU" sz="2800" b="1" dirty="0">
                <a:ln w="10160">
                  <a:solidFill>
                    <a:schemeClr val="tx2"/>
                  </a:solidFill>
                  <a:prstDash val="solid"/>
                </a:ln>
                <a:solidFill>
                  <a:schemeClr val="bg2">
                    <a:lumMod val="75000"/>
                  </a:schemeClr>
                </a:solidFill>
                <a:effectLst>
                  <a:outerShdw blurRad="38100" dist="32000" dir="5400000" algn="tl">
                    <a:srgbClr val="000000">
                      <a:alpha val="30000"/>
                    </a:srgbClr>
                  </a:outerShdw>
                </a:effectLst>
                <a:cs typeface="+mn-cs"/>
              </a:rPr>
              <a:t>b.  The permission – courage pair</a:t>
            </a:r>
          </a:p>
        </p:txBody>
      </p:sp>
      <p:sp>
        <p:nvSpPr>
          <p:cNvPr id="9" name="TextBox 8"/>
          <p:cNvSpPr txBox="1"/>
          <p:nvPr/>
        </p:nvSpPr>
        <p:spPr>
          <a:xfrm>
            <a:off x="395536" y="404664"/>
            <a:ext cx="8496944" cy="646331"/>
          </a:xfrm>
          <a:prstGeom prst="rect">
            <a:avLst/>
          </a:prstGeom>
          <a:noFill/>
        </p:spPr>
        <p:txBody>
          <a:bodyPr wrap="square">
            <a:spAutoFit/>
          </a:bodyPr>
          <a:lstStyle/>
          <a:p>
            <a:pPr eaLnBrk="0" hangingPunct="0">
              <a:defRPr/>
            </a:pPr>
            <a:r>
              <a:rPr lang="en-AU" sz="3600" b="1" dirty="0">
                <a:ln w="10160">
                  <a:solidFill>
                    <a:schemeClr val="tx2"/>
                  </a:solidFill>
                  <a:prstDash val="solid"/>
                </a:ln>
                <a:solidFill>
                  <a:schemeClr val="bg2">
                    <a:lumMod val="75000"/>
                  </a:schemeClr>
                </a:solidFill>
                <a:effectLst>
                  <a:outerShdw blurRad="38100" dist="32000" dir="5400000" algn="tl">
                    <a:srgbClr val="000000">
                      <a:alpha val="30000"/>
                    </a:srgbClr>
                  </a:outerShdw>
                </a:effectLst>
                <a:cs typeface="+mn-cs"/>
              </a:rPr>
              <a:t>Doing it </a:t>
            </a:r>
            <a:r>
              <a:rPr lang="en-AU" sz="3600" b="1" dirty="0" smtClean="0">
                <a:ln w="10160">
                  <a:solidFill>
                    <a:schemeClr val="tx2"/>
                  </a:solidFill>
                  <a:prstDash val="solid"/>
                </a:ln>
                <a:solidFill>
                  <a:schemeClr val="bg2">
                    <a:lumMod val="75000"/>
                  </a:schemeClr>
                </a:solidFill>
                <a:effectLst>
                  <a:outerShdw blurRad="38100" dist="32000" dir="5400000" algn="tl">
                    <a:srgbClr val="000000">
                      <a:alpha val="30000"/>
                    </a:srgbClr>
                  </a:outerShdw>
                </a:effectLst>
                <a:cs typeface="+mn-cs"/>
              </a:rPr>
              <a:t>the humble leadership way</a:t>
            </a:r>
            <a:endParaRPr lang="en-AU" sz="3600" b="1" dirty="0">
              <a:ln w="10160">
                <a:solidFill>
                  <a:schemeClr val="tx2"/>
                </a:solidFill>
                <a:prstDash val="solid"/>
              </a:ln>
              <a:solidFill>
                <a:schemeClr val="bg2">
                  <a:lumMod val="75000"/>
                </a:schemeClr>
              </a:solidFill>
              <a:effectLst>
                <a:outerShdw blurRad="38100" dist="32000" dir="5400000" algn="tl">
                  <a:srgbClr val="000000">
                    <a:alpha val="30000"/>
                  </a:srgbClr>
                </a:outerShdw>
              </a:effectLst>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7"/>
                                        </p:tgtEl>
                                        <p:attrNameLst>
                                          <p:attrName>style.visibility</p:attrName>
                                        </p:attrNameLst>
                                      </p:cBhvr>
                                      <p:to>
                                        <p:strVal val="visible"/>
                                      </p:to>
                                    </p:set>
                                    <p:anim calcmode="discrete" valueType="clr">
                                      <p:cBhvr override="childStyle">
                                        <p:cTn id="7" dur="80"/>
                                        <p:tgtEl>
                                          <p:spTgt spid="7"/>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7"/>
                                        </p:tgtEl>
                                        <p:attrNameLst>
                                          <p:attrName>fillcolor</p:attrName>
                                        </p:attrNameLst>
                                      </p:cBhvr>
                                      <p:tavLst>
                                        <p:tav tm="0">
                                          <p:val>
                                            <p:clrVal>
                                              <a:schemeClr val="accent2"/>
                                            </p:clrVal>
                                          </p:val>
                                        </p:tav>
                                        <p:tav tm="50000">
                                          <p:val>
                                            <p:clrVal>
                                              <a:schemeClr val="hlink"/>
                                            </p:clrVal>
                                          </p:val>
                                        </p:tav>
                                      </p:tavLst>
                                    </p:anim>
                                    <p:set>
                                      <p:cBhvr>
                                        <p:cTn id="9" dur="80"/>
                                        <p:tgtEl>
                                          <p:spTgt spid="7"/>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6"/>
                                        </p:tgtEl>
                                        <p:attrNameLst>
                                          <p:attrName>style.visibility</p:attrName>
                                        </p:attrNameLst>
                                      </p:cBhvr>
                                      <p:to>
                                        <p:strVal val="visible"/>
                                      </p:to>
                                    </p:set>
                                    <p:anim calcmode="discrete" valueType="clr">
                                      <p:cBhvr override="childStyle">
                                        <p:cTn id="14"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6"/>
                                        </p:tgtEl>
                                        <p:attrNameLst>
                                          <p:attrName>fillcolor</p:attrName>
                                        </p:attrNameLst>
                                      </p:cBhvr>
                                      <p:tavLst>
                                        <p:tav tm="0">
                                          <p:val>
                                            <p:clrVal>
                                              <a:schemeClr val="accent2"/>
                                            </p:clrVal>
                                          </p:val>
                                        </p:tav>
                                        <p:tav tm="50000">
                                          <p:val>
                                            <p:clrVal>
                                              <a:schemeClr val="hlink"/>
                                            </p:clrVal>
                                          </p:val>
                                        </p:tav>
                                      </p:tavLst>
                                    </p:anim>
                                    <p:set>
                                      <p:cBhvr>
                                        <p:cTn id="16"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619672" y="1196752"/>
            <a:ext cx="7308304" cy="1384995"/>
          </a:xfrm>
          <a:prstGeom prst="rect">
            <a:avLst/>
          </a:prstGeom>
          <a:noFill/>
        </p:spPr>
        <p:txBody>
          <a:bodyPr>
            <a:spAutoFit/>
          </a:bodyPr>
          <a:lstStyle/>
          <a:p>
            <a:pPr eaLnBrk="0" hangingPunct="0">
              <a:defRPr/>
            </a:pPr>
            <a:r>
              <a:rPr lang="en-AU" sz="2800" b="1" dirty="0">
                <a:ln w="10160">
                  <a:solidFill>
                    <a:schemeClr val="tx2"/>
                  </a:solidFill>
                  <a:prstDash val="solid"/>
                </a:ln>
                <a:solidFill>
                  <a:schemeClr val="bg2">
                    <a:lumMod val="75000"/>
                  </a:schemeClr>
                </a:solidFill>
                <a:effectLst>
                  <a:outerShdw blurRad="38100" dist="32000" dir="5400000" algn="tl">
                    <a:srgbClr val="000000">
                      <a:alpha val="30000"/>
                    </a:srgbClr>
                  </a:outerShdw>
                </a:effectLst>
                <a:cs typeface="+mn-cs"/>
              </a:rPr>
              <a:t>c. Make it safe for people to express concern &amp; dissonance </a:t>
            </a:r>
          </a:p>
          <a:p>
            <a:pPr eaLnBrk="0" hangingPunct="0">
              <a:defRPr/>
            </a:pPr>
            <a:endParaRPr lang="en-AU" sz="2800" b="1" dirty="0">
              <a:ln w="10160">
                <a:solidFill>
                  <a:schemeClr val="tx2"/>
                </a:solidFill>
                <a:prstDash val="solid"/>
              </a:ln>
              <a:solidFill>
                <a:srgbClr val="83030F"/>
              </a:solidFill>
              <a:effectLst>
                <a:outerShdw blurRad="38100" dist="32000" dir="5400000" algn="tl">
                  <a:srgbClr val="000000">
                    <a:alpha val="30000"/>
                  </a:srgbClr>
                </a:outerShdw>
              </a:effectLst>
              <a:cs typeface="+mn-cs"/>
            </a:endParaRPr>
          </a:p>
        </p:txBody>
      </p:sp>
      <p:pic>
        <p:nvPicPr>
          <p:cNvPr id="48129" name="Picture 1"/>
          <p:cNvPicPr>
            <a:picLocks noChangeAspect="1" noChangeArrowheads="1"/>
          </p:cNvPicPr>
          <p:nvPr/>
        </p:nvPicPr>
        <p:blipFill>
          <a:blip r:embed="rId2" cstate="screen">
            <a:clrChange>
              <a:clrFrom>
                <a:srgbClr val="FEFEFE"/>
              </a:clrFrom>
              <a:clrTo>
                <a:srgbClr val="FEFEFE">
                  <a:alpha val="0"/>
                </a:srgbClr>
              </a:clrTo>
            </a:clrChange>
          </a:blip>
          <a:srcRect/>
          <a:stretch>
            <a:fillRect/>
          </a:stretch>
        </p:blipFill>
        <p:spPr bwMode="auto">
          <a:xfrm>
            <a:off x="4195763" y="3151188"/>
            <a:ext cx="4948237" cy="3706812"/>
          </a:xfrm>
          <a:prstGeom prst="rect">
            <a:avLst/>
          </a:prstGeom>
          <a:noFill/>
          <a:ln w="9525">
            <a:noFill/>
            <a:miter lim="800000"/>
            <a:headEnd/>
            <a:tailEnd/>
          </a:ln>
        </p:spPr>
      </p:pic>
      <p:sp>
        <p:nvSpPr>
          <p:cNvPr id="7" name="Explosion 1 6"/>
          <p:cNvSpPr>
            <a:spLocks noChangeArrowheads="1"/>
          </p:cNvSpPr>
          <p:nvPr/>
        </p:nvSpPr>
        <p:spPr bwMode="auto">
          <a:xfrm>
            <a:off x="3203575" y="1628775"/>
            <a:ext cx="4248150" cy="3529013"/>
          </a:xfrm>
          <a:prstGeom prst="irregularSeal1">
            <a:avLst/>
          </a:prstGeom>
          <a:solidFill>
            <a:srgbClr val="FFFF00"/>
          </a:solidFill>
          <a:ln w="9525" algn="ctr">
            <a:solidFill>
              <a:schemeClr val="tx1"/>
            </a:solidFill>
            <a:round/>
            <a:headEnd/>
            <a:tailEnd/>
          </a:ln>
        </p:spPr>
        <p:txBody>
          <a:bodyPr/>
          <a:lstStyle/>
          <a:p>
            <a:pPr eaLnBrk="0" hangingPunct="0"/>
            <a:endParaRPr lang="en-AU"/>
          </a:p>
        </p:txBody>
      </p:sp>
      <p:sp>
        <p:nvSpPr>
          <p:cNvPr id="9" name="TextBox 8"/>
          <p:cNvSpPr txBox="1"/>
          <p:nvPr/>
        </p:nvSpPr>
        <p:spPr>
          <a:xfrm rot="21319336">
            <a:off x="3962400" y="2830513"/>
            <a:ext cx="3021013" cy="1076325"/>
          </a:xfrm>
          <a:prstGeom prst="rect">
            <a:avLst/>
          </a:prstGeom>
          <a:noFill/>
        </p:spPr>
        <p:txBody>
          <a:bodyPr>
            <a:spAutoFit/>
          </a:bodyPr>
          <a:lstStyle/>
          <a:p>
            <a:pPr eaLnBrk="0" hangingPunct="0">
              <a:defRPr/>
            </a:pPr>
            <a:r>
              <a:rPr lang="en-AU" sz="3200" dirty="0">
                <a:solidFill>
                  <a:schemeClr val="accent4">
                    <a:lumMod val="10000"/>
                  </a:schemeClr>
                </a:solidFill>
                <a:latin typeface="MV Boli" pitchFamily="2" charset="0"/>
                <a:cs typeface="MV Boli" pitchFamily="2" charset="0"/>
              </a:rPr>
              <a:t>Even if it gets to this???</a:t>
            </a:r>
          </a:p>
        </p:txBody>
      </p:sp>
      <p:sp>
        <p:nvSpPr>
          <p:cNvPr id="10" name="TextBox 9"/>
          <p:cNvSpPr txBox="1"/>
          <p:nvPr/>
        </p:nvSpPr>
        <p:spPr>
          <a:xfrm rot="20614262">
            <a:off x="262300" y="2560039"/>
            <a:ext cx="3096344" cy="523220"/>
          </a:xfrm>
          <a:prstGeom prst="rect">
            <a:avLst/>
          </a:prstGeom>
          <a:noFill/>
        </p:spPr>
        <p:txBody>
          <a:bodyPr>
            <a:spAutoFit/>
          </a:bodyPr>
          <a:lstStyle/>
          <a:p>
            <a:pPr eaLnBrk="0" hangingPunct="0">
              <a:defRPr/>
            </a:pPr>
            <a:r>
              <a:rPr lang="en-AU" sz="2800" b="1" dirty="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latin typeface="MV Boli" pitchFamily="2" charset="0"/>
                <a:cs typeface="MV Boli" pitchFamily="2" charset="0"/>
              </a:rPr>
              <a:t>Validate concerns</a:t>
            </a:r>
          </a:p>
        </p:txBody>
      </p:sp>
      <p:sp>
        <p:nvSpPr>
          <p:cNvPr id="11" name="TextBox 10"/>
          <p:cNvSpPr txBox="1"/>
          <p:nvPr/>
        </p:nvSpPr>
        <p:spPr>
          <a:xfrm>
            <a:off x="683568" y="3284984"/>
            <a:ext cx="3096344" cy="954107"/>
          </a:xfrm>
          <a:prstGeom prst="rect">
            <a:avLst/>
          </a:prstGeom>
          <a:noFill/>
        </p:spPr>
        <p:txBody>
          <a:bodyPr>
            <a:spAutoFit/>
          </a:bodyPr>
          <a:lstStyle/>
          <a:p>
            <a:pPr eaLnBrk="0" hangingPunct="0">
              <a:defRPr/>
            </a:pPr>
            <a:r>
              <a:rPr lang="en-AU" sz="2800" b="1" dirty="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latin typeface="MV Boli" pitchFamily="2" charset="0"/>
                <a:cs typeface="MV Boli" pitchFamily="2" charset="0"/>
              </a:rPr>
              <a:t>Avoid emotional reaction</a:t>
            </a:r>
          </a:p>
        </p:txBody>
      </p:sp>
      <p:sp>
        <p:nvSpPr>
          <p:cNvPr id="13" name="TextBox 12"/>
          <p:cNvSpPr txBox="1"/>
          <p:nvPr/>
        </p:nvSpPr>
        <p:spPr>
          <a:xfrm rot="526235">
            <a:off x="780648" y="5203351"/>
            <a:ext cx="2534585" cy="523220"/>
          </a:xfrm>
          <a:prstGeom prst="rect">
            <a:avLst/>
          </a:prstGeom>
          <a:noFill/>
        </p:spPr>
        <p:txBody>
          <a:bodyPr>
            <a:spAutoFit/>
          </a:bodyPr>
          <a:lstStyle/>
          <a:p>
            <a:pPr eaLnBrk="0" hangingPunct="0">
              <a:defRPr/>
            </a:pPr>
            <a:r>
              <a:rPr lang="en-AU" sz="2800" b="1" dirty="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latin typeface="MV Boli" pitchFamily="2" charset="0"/>
                <a:cs typeface="MV Boli" pitchFamily="2" charset="0"/>
              </a:rPr>
              <a:t>No reprisals</a:t>
            </a:r>
          </a:p>
        </p:txBody>
      </p:sp>
      <p:sp>
        <p:nvSpPr>
          <p:cNvPr id="14" name="TextBox 13"/>
          <p:cNvSpPr txBox="1"/>
          <p:nvPr/>
        </p:nvSpPr>
        <p:spPr>
          <a:xfrm rot="21132143">
            <a:off x="196299" y="4277142"/>
            <a:ext cx="4046419" cy="523220"/>
          </a:xfrm>
          <a:prstGeom prst="rect">
            <a:avLst/>
          </a:prstGeom>
          <a:noFill/>
        </p:spPr>
        <p:txBody>
          <a:bodyPr>
            <a:spAutoFit/>
          </a:bodyPr>
          <a:lstStyle/>
          <a:p>
            <a:pPr eaLnBrk="0" hangingPunct="0">
              <a:defRPr/>
            </a:pPr>
            <a:r>
              <a:rPr lang="en-AU" sz="2800" b="1" dirty="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latin typeface="MV Boli" pitchFamily="2" charset="0"/>
                <a:cs typeface="MV Boli" pitchFamily="2" charset="0"/>
              </a:rPr>
              <a:t>Avoid self-justification</a:t>
            </a:r>
          </a:p>
        </p:txBody>
      </p:sp>
      <p:sp>
        <p:nvSpPr>
          <p:cNvPr id="12" name="TextBox 11"/>
          <p:cNvSpPr txBox="1"/>
          <p:nvPr/>
        </p:nvSpPr>
        <p:spPr>
          <a:xfrm>
            <a:off x="395536" y="404664"/>
            <a:ext cx="8496944" cy="646331"/>
          </a:xfrm>
          <a:prstGeom prst="rect">
            <a:avLst/>
          </a:prstGeom>
          <a:noFill/>
        </p:spPr>
        <p:txBody>
          <a:bodyPr wrap="square">
            <a:spAutoFit/>
          </a:bodyPr>
          <a:lstStyle/>
          <a:p>
            <a:pPr eaLnBrk="0" hangingPunct="0">
              <a:defRPr/>
            </a:pPr>
            <a:r>
              <a:rPr lang="en-AU" sz="3600" b="1" dirty="0">
                <a:ln w="10160">
                  <a:solidFill>
                    <a:schemeClr val="tx2"/>
                  </a:solidFill>
                  <a:prstDash val="solid"/>
                </a:ln>
                <a:solidFill>
                  <a:schemeClr val="bg2">
                    <a:lumMod val="75000"/>
                  </a:schemeClr>
                </a:solidFill>
                <a:effectLst>
                  <a:outerShdw blurRad="38100" dist="32000" dir="5400000" algn="tl">
                    <a:srgbClr val="000000">
                      <a:alpha val="30000"/>
                    </a:srgbClr>
                  </a:outerShdw>
                </a:effectLst>
                <a:cs typeface="+mn-cs"/>
              </a:rPr>
              <a:t>Doing it </a:t>
            </a:r>
            <a:r>
              <a:rPr lang="en-AU" sz="3600" b="1" dirty="0" smtClean="0">
                <a:ln w="10160">
                  <a:solidFill>
                    <a:schemeClr val="tx2"/>
                  </a:solidFill>
                  <a:prstDash val="solid"/>
                </a:ln>
                <a:solidFill>
                  <a:schemeClr val="bg2">
                    <a:lumMod val="75000"/>
                  </a:schemeClr>
                </a:solidFill>
                <a:effectLst>
                  <a:outerShdw blurRad="38100" dist="32000" dir="5400000" algn="tl">
                    <a:srgbClr val="000000">
                      <a:alpha val="30000"/>
                    </a:srgbClr>
                  </a:outerShdw>
                </a:effectLst>
                <a:cs typeface="+mn-cs"/>
              </a:rPr>
              <a:t>the humble leadership way</a:t>
            </a:r>
            <a:endParaRPr lang="en-AU" sz="3600" b="1" dirty="0">
              <a:ln w="10160">
                <a:solidFill>
                  <a:schemeClr val="tx2"/>
                </a:solidFill>
                <a:prstDash val="solid"/>
              </a:ln>
              <a:solidFill>
                <a:schemeClr val="bg2">
                  <a:lumMod val="75000"/>
                </a:schemeClr>
              </a:solidFill>
              <a:effectLst>
                <a:outerShdw blurRad="38100" dist="32000" dir="5400000" algn="tl">
                  <a:srgbClr val="000000">
                    <a:alpha val="30000"/>
                  </a:srgbClr>
                </a:outerShdw>
              </a:effectLst>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48129"/>
                                        </p:tgtEl>
                                        <p:attrNameLst>
                                          <p:attrName>style.visibility</p:attrName>
                                        </p:attrNameLst>
                                      </p:cBhvr>
                                      <p:to>
                                        <p:strVal val="visible"/>
                                      </p:to>
                                    </p:set>
                                    <p:animEffect transition="in" filter="wheel(4)">
                                      <p:cBhvr>
                                        <p:cTn id="7" dur="2000"/>
                                        <p:tgtEl>
                                          <p:spTgt spid="48129"/>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9"/>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2" presetClass="entr" presetSubtype="6" fill="hold" nodeType="click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2000" fill="hold"/>
                                        <p:tgtEl>
                                          <p:spTgt spid="10"/>
                                        </p:tgtEl>
                                        <p:attrNameLst>
                                          <p:attrName>ppt_x</p:attrName>
                                        </p:attrNameLst>
                                      </p:cBhvr>
                                      <p:tavLst>
                                        <p:tav tm="0">
                                          <p:val>
                                            <p:strVal val="1+#ppt_w/2"/>
                                          </p:val>
                                        </p:tav>
                                        <p:tav tm="100000">
                                          <p:val>
                                            <p:strVal val="#ppt_x"/>
                                          </p:val>
                                        </p:tav>
                                      </p:tavLst>
                                    </p:anim>
                                    <p:anim calcmode="lin" valueType="num">
                                      <p:cBhvr additive="base">
                                        <p:cTn id="21" dur="20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6" fill="hold" nodeType="click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2000" fill="hold"/>
                                        <p:tgtEl>
                                          <p:spTgt spid="11"/>
                                        </p:tgtEl>
                                        <p:attrNameLst>
                                          <p:attrName>ppt_x</p:attrName>
                                        </p:attrNameLst>
                                      </p:cBhvr>
                                      <p:tavLst>
                                        <p:tav tm="0">
                                          <p:val>
                                            <p:strVal val="1+#ppt_w/2"/>
                                          </p:val>
                                        </p:tav>
                                        <p:tav tm="100000">
                                          <p:val>
                                            <p:strVal val="#ppt_x"/>
                                          </p:val>
                                        </p:tav>
                                      </p:tavLst>
                                    </p:anim>
                                    <p:anim calcmode="lin" valueType="num">
                                      <p:cBhvr additive="base">
                                        <p:cTn id="27" dur="20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6" fill="hold" nodeType="click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additive="base">
                                        <p:cTn id="32" dur="2000" fill="hold"/>
                                        <p:tgtEl>
                                          <p:spTgt spid="14"/>
                                        </p:tgtEl>
                                        <p:attrNameLst>
                                          <p:attrName>ppt_x</p:attrName>
                                        </p:attrNameLst>
                                      </p:cBhvr>
                                      <p:tavLst>
                                        <p:tav tm="0">
                                          <p:val>
                                            <p:strVal val="1+#ppt_w/2"/>
                                          </p:val>
                                        </p:tav>
                                        <p:tav tm="100000">
                                          <p:val>
                                            <p:strVal val="#ppt_x"/>
                                          </p:val>
                                        </p:tav>
                                      </p:tavLst>
                                    </p:anim>
                                    <p:anim calcmode="lin" valueType="num">
                                      <p:cBhvr additive="base">
                                        <p:cTn id="33" dur="20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6" fill="hold" nodeType="click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2000" fill="hold"/>
                                        <p:tgtEl>
                                          <p:spTgt spid="13"/>
                                        </p:tgtEl>
                                        <p:attrNameLst>
                                          <p:attrName>ppt_x</p:attrName>
                                        </p:attrNameLst>
                                      </p:cBhvr>
                                      <p:tavLst>
                                        <p:tav tm="0">
                                          <p:val>
                                            <p:strVal val="1+#ppt_w/2"/>
                                          </p:val>
                                        </p:tav>
                                        <p:tav tm="100000">
                                          <p:val>
                                            <p:strVal val="#ppt_x"/>
                                          </p:val>
                                        </p:tav>
                                      </p:tavLst>
                                    </p:anim>
                                    <p:anim calcmode="lin" valueType="num">
                                      <p:cBhvr additive="base">
                                        <p:cTn id="39" dur="20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619672" y="1196752"/>
            <a:ext cx="7308304" cy="1384995"/>
          </a:xfrm>
          <a:prstGeom prst="rect">
            <a:avLst/>
          </a:prstGeom>
          <a:noFill/>
        </p:spPr>
        <p:txBody>
          <a:bodyPr>
            <a:spAutoFit/>
          </a:bodyPr>
          <a:lstStyle/>
          <a:p>
            <a:pPr eaLnBrk="0" hangingPunct="0">
              <a:defRPr/>
            </a:pPr>
            <a:r>
              <a:rPr lang="en-AU" sz="2800" b="1" dirty="0">
                <a:ln w="10160">
                  <a:solidFill>
                    <a:schemeClr val="tx2"/>
                  </a:solidFill>
                  <a:prstDash val="solid"/>
                </a:ln>
                <a:solidFill>
                  <a:schemeClr val="bg2">
                    <a:lumMod val="75000"/>
                  </a:schemeClr>
                </a:solidFill>
                <a:effectLst>
                  <a:outerShdw blurRad="38100" dist="32000" dir="5400000" algn="tl">
                    <a:srgbClr val="000000">
                      <a:alpha val="30000"/>
                    </a:srgbClr>
                  </a:outerShdw>
                </a:effectLst>
                <a:cs typeface="+mn-cs"/>
              </a:rPr>
              <a:t>d. Deal with concern &amp; dissonance constructively </a:t>
            </a:r>
          </a:p>
          <a:p>
            <a:pPr eaLnBrk="0" hangingPunct="0">
              <a:defRPr/>
            </a:pPr>
            <a:endParaRPr lang="en-AU" sz="2800" b="1" dirty="0">
              <a:ln w="10160">
                <a:solidFill>
                  <a:schemeClr val="tx2"/>
                </a:solidFill>
                <a:prstDash val="solid"/>
              </a:ln>
              <a:solidFill>
                <a:srgbClr val="83030F"/>
              </a:solidFill>
              <a:effectLst>
                <a:outerShdw blurRad="38100" dist="32000" dir="5400000" algn="tl">
                  <a:srgbClr val="000000">
                    <a:alpha val="30000"/>
                  </a:srgbClr>
                </a:outerShdw>
              </a:effectLst>
              <a:cs typeface="+mn-cs"/>
            </a:endParaRPr>
          </a:p>
        </p:txBody>
      </p:sp>
      <p:sp>
        <p:nvSpPr>
          <p:cNvPr id="10" name="TextBox 9"/>
          <p:cNvSpPr txBox="1"/>
          <p:nvPr/>
        </p:nvSpPr>
        <p:spPr>
          <a:xfrm rot="20537445">
            <a:off x="3895296" y="2297655"/>
            <a:ext cx="4962202" cy="584775"/>
          </a:xfrm>
          <a:prstGeom prst="rect">
            <a:avLst/>
          </a:prstGeom>
          <a:noFill/>
        </p:spPr>
        <p:txBody>
          <a:bodyPr>
            <a:spAutoFit/>
          </a:bodyPr>
          <a:lstStyle/>
          <a:p>
            <a:pPr eaLnBrk="0" hangingPunct="0">
              <a:defRPr/>
            </a:pPr>
            <a:r>
              <a:rPr lang="en-AU" sz="3200" b="1" dirty="0">
                <a:ln w="12700">
                  <a:solidFill>
                    <a:schemeClr val="tx2">
                      <a:satMod val="155000"/>
                    </a:schemeClr>
                  </a:solidFill>
                  <a:prstDash val="solid"/>
                </a:ln>
                <a:solidFill>
                  <a:schemeClr val="accent6">
                    <a:lumMod val="60000"/>
                    <a:lumOff val="40000"/>
                  </a:schemeClr>
                </a:solidFill>
                <a:effectLst>
                  <a:outerShdw blurRad="41275" dist="20320" dir="1800000" algn="tl" rotWithShape="0">
                    <a:srgbClr val="000000">
                      <a:alpha val="40000"/>
                    </a:srgbClr>
                  </a:outerShdw>
                </a:effectLst>
                <a:latin typeface="MV Boli" pitchFamily="2" charset="0"/>
                <a:cs typeface="MV Boli" pitchFamily="2" charset="0"/>
              </a:rPr>
              <a:t>REALLY value criticism</a:t>
            </a:r>
          </a:p>
        </p:txBody>
      </p:sp>
      <p:pic>
        <p:nvPicPr>
          <p:cNvPr id="27652" name="Picture 2"/>
          <p:cNvPicPr>
            <a:picLocks noChangeAspect="1" noChangeArrowheads="1"/>
          </p:cNvPicPr>
          <p:nvPr/>
        </p:nvPicPr>
        <p:blipFill>
          <a:blip r:embed="rId2" cstate="screen">
            <a:clrChange>
              <a:clrFrom>
                <a:srgbClr val="F8F6F7"/>
              </a:clrFrom>
              <a:clrTo>
                <a:srgbClr val="F8F6F7">
                  <a:alpha val="0"/>
                </a:srgbClr>
              </a:clrTo>
            </a:clrChange>
          </a:blip>
          <a:srcRect/>
          <a:stretch>
            <a:fillRect/>
          </a:stretch>
        </p:blipFill>
        <p:spPr bwMode="auto">
          <a:xfrm>
            <a:off x="0" y="2565400"/>
            <a:ext cx="4306888" cy="4292600"/>
          </a:xfrm>
          <a:prstGeom prst="rect">
            <a:avLst/>
          </a:prstGeom>
          <a:noFill/>
          <a:ln w="9525">
            <a:noFill/>
            <a:miter lim="800000"/>
            <a:headEnd/>
            <a:tailEnd/>
          </a:ln>
        </p:spPr>
      </p:pic>
      <p:sp>
        <p:nvSpPr>
          <p:cNvPr id="14" name="TextBox 13"/>
          <p:cNvSpPr txBox="1"/>
          <p:nvPr/>
        </p:nvSpPr>
        <p:spPr>
          <a:xfrm rot="21188756">
            <a:off x="4281613" y="3497338"/>
            <a:ext cx="4822688" cy="954107"/>
          </a:xfrm>
          <a:prstGeom prst="rect">
            <a:avLst/>
          </a:prstGeom>
          <a:noFill/>
        </p:spPr>
        <p:txBody>
          <a:bodyPr>
            <a:spAutoFit/>
          </a:bodyPr>
          <a:lstStyle/>
          <a:p>
            <a:pPr eaLnBrk="0" hangingPunct="0">
              <a:defRPr/>
            </a:pPr>
            <a:r>
              <a:rPr lang="en-AU" sz="2800" b="1" dirty="0">
                <a:ln w="12700">
                  <a:solidFill>
                    <a:schemeClr val="tx2">
                      <a:satMod val="155000"/>
                    </a:schemeClr>
                  </a:solidFill>
                  <a:prstDash val="solid"/>
                </a:ln>
                <a:solidFill>
                  <a:schemeClr val="accent6">
                    <a:lumMod val="60000"/>
                    <a:lumOff val="40000"/>
                  </a:schemeClr>
                </a:solidFill>
                <a:effectLst>
                  <a:outerShdw blurRad="41275" dist="20320" dir="1800000" algn="tl" rotWithShape="0">
                    <a:srgbClr val="000000">
                      <a:alpha val="40000"/>
                    </a:srgbClr>
                  </a:outerShdw>
                </a:effectLst>
                <a:latin typeface="MV Boli" pitchFamily="2" charset="0"/>
                <a:cs typeface="MV Boli" pitchFamily="2" charset="0"/>
              </a:rPr>
              <a:t>Help them to make criticism  CONSTRUCTIVE</a:t>
            </a:r>
          </a:p>
        </p:txBody>
      </p:sp>
      <p:sp>
        <p:nvSpPr>
          <p:cNvPr id="15" name="TextBox 14"/>
          <p:cNvSpPr txBox="1"/>
          <p:nvPr/>
        </p:nvSpPr>
        <p:spPr>
          <a:xfrm rot="698843">
            <a:off x="4579194" y="5311066"/>
            <a:ext cx="4431108" cy="523220"/>
          </a:xfrm>
          <a:prstGeom prst="rect">
            <a:avLst/>
          </a:prstGeom>
          <a:noFill/>
        </p:spPr>
        <p:txBody>
          <a:bodyPr>
            <a:spAutoFit/>
          </a:bodyPr>
          <a:lstStyle/>
          <a:p>
            <a:pPr eaLnBrk="0" hangingPunct="0">
              <a:defRPr/>
            </a:pPr>
            <a:r>
              <a:rPr lang="en-AU" sz="2800" b="1" dirty="0">
                <a:ln w="12700">
                  <a:solidFill>
                    <a:schemeClr val="tx2">
                      <a:satMod val="155000"/>
                    </a:schemeClr>
                  </a:solidFill>
                  <a:prstDash val="solid"/>
                </a:ln>
                <a:solidFill>
                  <a:schemeClr val="accent6">
                    <a:lumMod val="60000"/>
                    <a:lumOff val="40000"/>
                  </a:schemeClr>
                </a:solidFill>
                <a:effectLst>
                  <a:outerShdw blurRad="41275" dist="20320" dir="1800000" algn="tl" rotWithShape="0">
                    <a:srgbClr val="000000">
                      <a:alpha val="40000"/>
                    </a:srgbClr>
                  </a:outerShdw>
                </a:effectLst>
                <a:latin typeface="MV Boli" pitchFamily="2" charset="0"/>
                <a:cs typeface="MV Boli" pitchFamily="2" charset="0"/>
              </a:rPr>
              <a:t>Teach fair fight rules</a:t>
            </a:r>
          </a:p>
        </p:txBody>
      </p:sp>
      <p:sp>
        <p:nvSpPr>
          <p:cNvPr id="9" name="TextBox 8"/>
          <p:cNvSpPr txBox="1"/>
          <p:nvPr/>
        </p:nvSpPr>
        <p:spPr>
          <a:xfrm>
            <a:off x="395536" y="404664"/>
            <a:ext cx="8496944" cy="646331"/>
          </a:xfrm>
          <a:prstGeom prst="rect">
            <a:avLst/>
          </a:prstGeom>
          <a:noFill/>
        </p:spPr>
        <p:txBody>
          <a:bodyPr wrap="square">
            <a:spAutoFit/>
          </a:bodyPr>
          <a:lstStyle/>
          <a:p>
            <a:pPr eaLnBrk="0" hangingPunct="0">
              <a:defRPr/>
            </a:pPr>
            <a:r>
              <a:rPr lang="en-AU" sz="3600" b="1" dirty="0">
                <a:ln w="10160">
                  <a:solidFill>
                    <a:schemeClr val="tx2"/>
                  </a:solidFill>
                  <a:prstDash val="solid"/>
                </a:ln>
                <a:solidFill>
                  <a:schemeClr val="bg2">
                    <a:lumMod val="75000"/>
                  </a:schemeClr>
                </a:solidFill>
                <a:effectLst>
                  <a:outerShdw blurRad="38100" dist="32000" dir="5400000" algn="tl">
                    <a:srgbClr val="000000">
                      <a:alpha val="30000"/>
                    </a:srgbClr>
                  </a:outerShdw>
                </a:effectLst>
                <a:cs typeface="+mn-cs"/>
              </a:rPr>
              <a:t>Doing it </a:t>
            </a:r>
            <a:r>
              <a:rPr lang="en-AU" sz="3600" b="1" dirty="0" smtClean="0">
                <a:ln w="10160">
                  <a:solidFill>
                    <a:schemeClr val="tx2"/>
                  </a:solidFill>
                  <a:prstDash val="solid"/>
                </a:ln>
                <a:solidFill>
                  <a:schemeClr val="bg2">
                    <a:lumMod val="75000"/>
                  </a:schemeClr>
                </a:solidFill>
                <a:effectLst>
                  <a:outerShdw blurRad="38100" dist="32000" dir="5400000" algn="tl">
                    <a:srgbClr val="000000">
                      <a:alpha val="30000"/>
                    </a:srgbClr>
                  </a:outerShdw>
                </a:effectLst>
                <a:cs typeface="+mn-cs"/>
              </a:rPr>
              <a:t>the humble leadership way</a:t>
            </a:r>
            <a:endParaRPr lang="en-AU" sz="3600" b="1" dirty="0">
              <a:ln w="10160">
                <a:solidFill>
                  <a:schemeClr val="tx2"/>
                </a:solidFill>
                <a:prstDash val="solid"/>
              </a:ln>
              <a:solidFill>
                <a:schemeClr val="bg2">
                  <a:lumMod val="75000"/>
                </a:schemeClr>
              </a:solidFill>
              <a:effectLst>
                <a:outerShdw blurRad="38100" dist="32000" dir="5400000" algn="tl">
                  <a:srgbClr val="000000">
                    <a:alpha val="30000"/>
                  </a:srgbClr>
                </a:outerShdw>
              </a:effectLst>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2000" fill="hold"/>
                                        <p:tgtEl>
                                          <p:spTgt spid="10"/>
                                        </p:tgtEl>
                                        <p:attrNameLst>
                                          <p:attrName>ppt_x</p:attrName>
                                        </p:attrNameLst>
                                      </p:cBhvr>
                                      <p:tavLst>
                                        <p:tav tm="0">
                                          <p:val>
                                            <p:strVal val="0-#ppt_w/2"/>
                                          </p:val>
                                        </p:tav>
                                        <p:tav tm="100000">
                                          <p:val>
                                            <p:strVal val="#ppt_x"/>
                                          </p:val>
                                        </p:tav>
                                      </p:tavLst>
                                    </p:anim>
                                    <p:anim calcmode="lin" valueType="num">
                                      <p:cBhvr additive="base">
                                        <p:cTn id="8" dur="20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2" fill="hold"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2000" fill="hold"/>
                                        <p:tgtEl>
                                          <p:spTgt spid="14"/>
                                        </p:tgtEl>
                                        <p:attrNameLst>
                                          <p:attrName>ppt_x</p:attrName>
                                        </p:attrNameLst>
                                      </p:cBhvr>
                                      <p:tavLst>
                                        <p:tav tm="0">
                                          <p:val>
                                            <p:strVal val="0-#ppt_w/2"/>
                                          </p:val>
                                        </p:tav>
                                        <p:tav tm="100000">
                                          <p:val>
                                            <p:strVal val="#ppt_x"/>
                                          </p:val>
                                        </p:tav>
                                      </p:tavLst>
                                    </p:anim>
                                    <p:anim calcmode="lin" valueType="num">
                                      <p:cBhvr additive="base">
                                        <p:cTn id="14" dur="20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2000" fill="hold"/>
                                        <p:tgtEl>
                                          <p:spTgt spid="15"/>
                                        </p:tgtEl>
                                        <p:attrNameLst>
                                          <p:attrName>ppt_x</p:attrName>
                                        </p:attrNameLst>
                                      </p:cBhvr>
                                      <p:tavLst>
                                        <p:tav tm="0">
                                          <p:val>
                                            <p:strVal val="0-#ppt_w/2"/>
                                          </p:val>
                                        </p:tav>
                                        <p:tav tm="100000">
                                          <p:val>
                                            <p:strVal val="#ppt_x"/>
                                          </p:val>
                                        </p:tav>
                                      </p:tavLst>
                                    </p:anim>
                                    <p:anim calcmode="lin" valueType="num">
                                      <p:cBhvr additive="base">
                                        <p:cTn id="20" dur="2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619672" y="1196752"/>
            <a:ext cx="7308304" cy="523220"/>
          </a:xfrm>
          <a:prstGeom prst="rect">
            <a:avLst/>
          </a:prstGeom>
          <a:noFill/>
        </p:spPr>
        <p:txBody>
          <a:bodyPr>
            <a:spAutoFit/>
          </a:bodyPr>
          <a:lstStyle/>
          <a:p>
            <a:pPr eaLnBrk="0" hangingPunct="0">
              <a:defRPr/>
            </a:pPr>
            <a:r>
              <a:rPr lang="en-AU" sz="2800" b="1" dirty="0">
                <a:ln w="10160">
                  <a:solidFill>
                    <a:schemeClr val="tx2"/>
                  </a:solidFill>
                  <a:prstDash val="solid"/>
                </a:ln>
                <a:solidFill>
                  <a:schemeClr val="bg2">
                    <a:lumMod val="75000"/>
                  </a:schemeClr>
                </a:solidFill>
                <a:effectLst>
                  <a:outerShdw blurRad="38100" dist="32000" dir="5400000" algn="tl">
                    <a:srgbClr val="000000">
                      <a:alpha val="30000"/>
                    </a:srgbClr>
                  </a:outerShdw>
                </a:effectLst>
                <a:cs typeface="+mn-cs"/>
              </a:rPr>
              <a:t>e.  Leaders’ Quarantine</a:t>
            </a:r>
          </a:p>
        </p:txBody>
      </p:sp>
      <p:pic>
        <p:nvPicPr>
          <p:cNvPr id="28675" name="Picture 2"/>
          <p:cNvPicPr>
            <a:picLocks noChangeAspect="1" noChangeArrowheads="1"/>
          </p:cNvPicPr>
          <p:nvPr/>
        </p:nvPicPr>
        <p:blipFill>
          <a:blip r:embed="rId2" cstate="screen"/>
          <a:srcRect/>
          <a:stretch>
            <a:fillRect/>
          </a:stretch>
        </p:blipFill>
        <p:spPr bwMode="auto">
          <a:xfrm>
            <a:off x="2195513" y="2060575"/>
            <a:ext cx="4916487" cy="3784600"/>
          </a:xfrm>
          <a:prstGeom prst="rect">
            <a:avLst/>
          </a:prstGeom>
          <a:noFill/>
          <a:ln w="9525">
            <a:noFill/>
            <a:miter lim="800000"/>
            <a:headEnd/>
            <a:tailEnd/>
          </a:ln>
        </p:spPr>
      </p:pic>
      <p:sp>
        <p:nvSpPr>
          <p:cNvPr id="10" name="TextBox 9"/>
          <p:cNvSpPr txBox="1"/>
          <p:nvPr/>
        </p:nvSpPr>
        <p:spPr>
          <a:xfrm rot="20744898">
            <a:off x="259402" y="2323993"/>
            <a:ext cx="3670856" cy="830997"/>
          </a:xfrm>
          <a:prstGeom prst="rect">
            <a:avLst/>
          </a:prstGeom>
          <a:solidFill>
            <a:schemeClr val="bg1">
              <a:lumMod val="50000"/>
            </a:schemeClr>
          </a:solidFill>
        </p:spPr>
        <p:style>
          <a:lnRef idx="0">
            <a:schemeClr val="dk1"/>
          </a:lnRef>
          <a:fillRef idx="3">
            <a:schemeClr val="dk1"/>
          </a:fillRef>
          <a:effectRef idx="3">
            <a:schemeClr val="dk1"/>
          </a:effectRef>
          <a:fontRef idx="minor">
            <a:schemeClr val="lt1"/>
          </a:fontRef>
        </p:style>
        <p:txBody>
          <a:bodyPr>
            <a:spAutoFit/>
          </a:bodyPr>
          <a:lstStyle/>
          <a:p>
            <a:pPr eaLnBrk="0" hangingPunct="0">
              <a:defRPr/>
            </a:pPr>
            <a:r>
              <a:rPr lang="en-AU" sz="2400" dirty="0"/>
              <a:t>Hear the concern without interruption</a:t>
            </a:r>
          </a:p>
        </p:txBody>
      </p:sp>
      <p:sp>
        <p:nvSpPr>
          <p:cNvPr id="11" name="TextBox 10"/>
          <p:cNvSpPr txBox="1"/>
          <p:nvPr/>
        </p:nvSpPr>
        <p:spPr>
          <a:xfrm rot="1169285">
            <a:off x="284984" y="4593578"/>
            <a:ext cx="3670856" cy="830997"/>
          </a:xfrm>
          <a:prstGeom prst="rect">
            <a:avLst/>
          </a:prstGeom>
          <a:solidFill>
            <a:schemeClr val="bg1">
              <a:lumMod val="50000"/>
            </a:schemeClr>
          </a:solidFill>
        </p:spPr>
        <p:style>
          <a:lnRef idx="0">
            <a:schemeClr val="dk1"/>
          </a:lnRef>
          <a:fillRef idx="3">
            <a:schemeClr val="dk1"/>
          </a:fillRef>
          <a:effectRef idx="3">
            <a:schemeClr val="dk1"/>
          </a:effectRef>
          <a:fontRef idx="minor">
            <a:schemeClr val="lt1"/>
          </a:fontRef>
        </p:style>
        <p:txBody>
          <a:bodyPr>
            <a:spAutoFit/>
          </a:bodyPr>
          <a:lstStyle/>
          <a:p>
            <a:pPr eaLnBrk="0" hangingPunct="0">
              <a:defRPr/>
            </a:pPr>
            <a:r>
              <a:rPr lang="en-AU" sz="2400" dirty="0"/>
              <a:t>Quarantine personal offence &amp; insecurities</a:t>
            </a:r>
          </a:p>
        </p:txBody>
      </p:sp>
      <p:sp>
        <p:nvSpPr>
          <p:cNvPr id="12" name="TextBox 11"/>
          <p:cNvSpPr txBox="1"/>
          <p:nvPr/>
        </p:nvSpPr>
        <p:spPr>
          <a:xfrm rot="21113446">
            <a:off x="5116314" y="5627968"/>
            <a:ext cx="3670856" cy="830997"/>
          </a:xfrm>
          <a:prstGeom prst="rect">
            <a:avLst/>
          </a:prstGeom>
          <a:solidFill>
            <a:schemeClr val="bg1">
              <a:lumMod val="50000"/>
            </a:schemeClr>
          </a:solidFill>
        </p:spPr>
        <p:style>
          <a:lnRef idx="0">
            <a:schemeClr val="dk1"/>
          </a:lnRef>
          <a:fillRef idx="3">
            <a:schemeClr val="dk1"/>
          </a:fillRef>
          <a:effectRef idx="3">
            <a:schemeClr val="dk1"/>
          </a:effectRef>
          <a:fontRef idx="minor">
            <a:schemeClr val="lt1"/>
          </a:fontRef>
        </p:style>
        <p:txBody>
          <a:bodyPr>
            <a:spAutoFit/>
          </a:bodyPr>
          <a:lstStyle/>
          <a:p>
            <a:pPr eaLnBrk="0" hangingPunct="0">
              <a:defRPr/>
            </a:pPr>
            <a:r>
              <a:rPr lang="en-AU" sz="2400" dirty="0"/>
              <a:t>Confront offences with dignity a few days later</a:t>
            </a:r>
          </a:p>
        </p:txBody>
      </p:sp>
      <p:sp>
        <p:nvSpPr>
          <p:cNvPr id="13" name="TextBox 12"/>
          <p:cNvSpPr txBox="1"/>
          <p:nvPr/>
        </p:nvSpPr>
        <p:spPr>
          <a:xfrm rot="20297516">
            <a:off x="4941182" y="4225396"/>
            <a:ext cx="4076237" cy="830997"/>
          </a:xfrm>
          <a:prstGeom prst="rect">
            <a:avLst/>
          </a:prstGeom>
          <a:solidFill>
            <a:schemeClr val="bg1">
              <a:lumMod val="50000"/>
            </a:schemeClr>
          </a:solidFill>
        </p:spPr>
        <p:style>
          <a:lnRef idx="0">
            <a:schemeClr val="dk1"/>
          </a:lnRef>
          <a:fillRef idx="3">
            <a:schemeClr val="dk1"/>
          </a:fillRef>
          <a:effectRef idx="3">
            <a:schemeClr val="dk1"/>
          </a:effectRef>
          <a:fontRef idx="minor">
            <a:schemeClr val="lt1"/>
          </a:fontRef>
        </p:style>
        <p:txBody>
          <a:bodyPr>
            <a:spAutoFit/>
          </a:bodyPr>
          <a:lstStyle/>
          <a:p>
            <a:pPr eaLnBrk="0" hangingPunct="0">
              <a:defRPr/>
            </a:pPr>
            <a:r>
              <a:rPr lang="en-AU" sz="2400" dirty="0"/>
              <a:t>Process personal offence &amp; insecurity </a:t>
            </a:r>
            <a:r>
              <a:rPr lang="en-AU" sz="2400" dirty="0" smtClean="0"/>
              <a:t>privately</a:t>
            </a:r>
            <a:endParaRPr lang="en-AU" sz="2400" dirty="0"/>
          </a:p>
        </p:txBody>
      </p:sp>
      <p:sp>
        <p:nvSpPr>
          <p:cNvPr id="14" name="TextBox 13"/>
          <p:cNvSpPr txBox="1"/>
          <p:nvPr/>
        </p:nvSpPr>
        <p:spPr>
          <a:xfrm rot="1169285">
            <a:off x="5054030" y="2265143"/>
            <a:ext cx="3094203" cy="830997"/>
          </a:xfrm>
          <a:prstGeom prst="rect">
            <a:avLst/>
          </a:prstGeom>
          <a:solidFill>
            <a:schemeClr val="bg1">
              <a:lumMod val="50000"/>
            </a:schemeClr>
          </a:solidFill>
        </p:spPr>
        <p:style>
          <a:lnRef idx="0">
            <a:schemeClr val="dk1"/>
          </a:lnRef>
          <a:fillRef idx="3">
            <a:schemeClr val="dk1"/>
          </a:fillRef>
          <a:effectRef idx="3">
            <a:schemeClr val="dk1"/>
          </a:effectRef>
          <a:fontRef idx="minor">
            <a:schemeClr val="lt1"/>
          </a:fontRef>
        </p:style>
        <p:txBody>
          <a:bodyPr>
            <a:spAutoFit/>
          </a:bodyPr>
          <a:lstStyle/>
          <a:p>
            <a:pPr eaLnBrk="0" hangingPunct="0">
              <a:defRPr/>
            </a:pPr>
            <a:r>
              <a:rPr lang="en-AU" sz="2400" dirty="0"/>
              <a:t>Deal with the issue professionally</a:t>
            </a:r>
          </a:p>
        </p:txBody>
      </p:sp>
      <p:sp>
        <p:nvSpPr>
          <p:cNvPr id="15" name="TextBox 14"/>
          <p:cNvSpPr txBox="1"/>
          <p:nvPr/>
        </p:nvSpPr>
        <p:spPr>
          <a:xfrm>
            <a:off x="395536" y="404664"/>
            <a:ext cx="8496944" cy="646331"/>
          </a:xfrm>
          <a:prstGeom prst="rect">
            <a:avLst/>
          </a:prstGeom>
          <a:noFill/>
        </p:spPr>
        <p:txBody>
          <a:bodyPr wrap="square">
            <a:spAutoFit/>
          </a:bodyPr>
          <a:lstStyle/>
          <a:p>
            <a:pPr eaLnBrk="0" hangingPunct="0">
              <a:defRPr/>
            </a:pPr>
            <a:r>
              <a:rPr lang="en-AU" sz="3600" b="1" dirty="0">
                <a:ln w="10160">
                  <a:solidFill>
                    <a:schemeClr val="tx2"/>
                  </a:solidFill>
                  <a:prstDash val="solid"/>
                </a:ln>
                <a:solidFill>
                  <a:schemeClr val="bg2">
                    <a:lumMod val="75000"/>
                  </a:schemeClr>
                </a:solidFill>
                <a:effectLst>
                  <a:outerShdw blurRad="38100" dist="32000" dir="5400000" algn="tl">
                    <a:srgbClr val="000000">
                      <a:alpha val="30000"/>
                    </a:srgbClr>
                  </a:outerShdw>
                </a:effectLst>
                <a:cs typeface="+mn-cs"/>
              </a:rPr>
              <a:t>Doing it </a:t>
            </a:r>
            <a:r>
              <a:rPr lang="en-AU" sz="3600" b="1" dirty="0" smtClean="0">
                <a:ln w="10160">
                  <a:solidFill>
                    <a:schemeClr val="tx2"/>
                  </a:solidFill>
                  <a:prstDash val="solid"/>
                </a:ln>
                <a:solidFill>
                  <a:schemeClr val="bg2">
                    <a:lumMod val="75000"/>
                  </a:schemeClr>
                </a:solidFill>
                <a:effectLst>
                  <a:outerShdw blurRad="38100" dist="32000" dir="5400000" algn="tl">
                    <a:srgbClr val="000000">
                      <a:alpha val="30000"/>
                    </a:srgbClr>
                  </a:outerShdw>
                </a:effectLst>
                <a:cs typeface="+mn-cs"/>
              </a:rPr>
              <a:t>the humble leadership way</a:t>
            </a:r>
            <a:endParaRPr lang="en-AU" sz="3600" b="1" dirty="0">
              <a:ln w="10160">
                <a:solidFill>
                  <a:schemeClr val="tx2"/>
                </a:solidFill>
                <a:prstDash val="solid"/>
              </a:ln>
              <a:solidFill>
                <a:schemeClr val="bg2">
                  <a:lumMod val="75000"/>
                </a:schemeClr>
              </a:solidFill>
              <a:effectLst>
                <a:outerShdw blurRad="38100" dist="32000" dir="5400000" algn="tl">
                  <a:srgbClr val="000000">
                    <a:alpha val="30000"/>
                  </a:srgbClr>
                </a:outerShdw>
              </a:effectLst>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heckerboard(across)">
                                      <p:cBhvr>
                                        <p:cTn id="7" dur="1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checkerboard(across)">
                                      <p:cBhvr>
                                        <p:cTn id="12" dur="20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checkerboard(across)">
                                      <p:cBhvr>
                                        <p:cTn id="17" dur="10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checkerboard(across)">
                                      <p:cBhvr>
                                        <p:cTn id="22" dur="20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checkerboard(across)">
                                      <p:cBhvr>
                                        <p:cTn id="27"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619672" y="1196752"/>
            <a:ext cx="7308304" cy="523220"/>
          </a:xfrm>
          <a:prstGeom prst="rect">
            <a:avLst/>
          </a:prstGeom>
          <a:noFill/>
        </p:spPr>
        <p:txBody>
          <a:bodyPr>
            <a:spAutoFit/>
          </a:bodyPr>
          <a:lstStyle/>
          <a:p>
            <a:pPr eaLnBrk="0" hangingPunct="0">
              <a:defRPr/>
            </a:pPr>
            <a:r>
              <a:rPr lang="en-AU" sz="2800" b="1" dirty="0">
                <a:ln w="10160">
                  <a:solidFill>
                    <a:schemeClr val="tx2"/>
                  </a:solidFill>
                  <a:prstDash val="solid"/>
                </a:ln>
                <a:solidFill>
                  <a:schemeClr val="bg2">
                    <a:lumMod val="75000"/>
                  </a:schemeClr>
                </a:solidFill>
                <a:effectLst>
                  <a:outerShdw blurRad="38100" dist="32000" dir="5400000" algn="tl">
                    <a:srgbClr val="000000">
                      <a:alpha val="30000"/>
                    </a:srgbClr>
                  </a:outerShdw>
                </a:effectLst>
                <a:cs typeface="+mn-cs"/>
              </a:rPr>
              <a:t>e.  Parliamentary “</a:t>
            </a:r>
            <a:r>
              <a:rPr lang="en-AU" sz="2800" b="1" dirty="0" err="1">
                <a:ln w="10160">
                  <a:solidFill>
                    <a:schemeClr val="tx2"/>
                  </a:solidFill>
                  <a:prstDash val="solid"/>
                </a:ln>
                <a:solidFill>
                  <a:schemeClr val="bg2">
                    <a:lumMod val="75000"/>
                  </a:schemeClr>
                </a:solidFill>
                <a:effectLst>
                  <a:outerShdw blurRad="38100" dist="32000" dir="5400000" algn="tl">
                    <a:srgbClr val="000000">
                      <a:alpha val="30000"/>
                    </a:srgbClr>
                  </a:outerShdw>
                </a:effectLst>
                <a:cs typeface="+mn-cs"/>
              </a:rPr>
              <a:t>Skunkworks</a:t>
            </a:r>
            <a:r>
              <a:rPr lang="en-AU" sz="2800" b="1" dirty="0">
                <a:ln w="10160">
                  <a:solidFill>
                    <a:schemeClr val="tx2"/>
                  </a:solidFill>
                  <a:prstDash val="solid"/>
                </a:ln>
                <a:solidFill>
                  <a:schemeClr val="bg2">
                    <a:lumMod val="75000"/>
                  </a:schemeClr>
                </a:solidFill>
                <a:effectLst>
                  <a:outerShdw blurRad="38100" dist="32000" dir="5400000" algn="tl">
                    <a:srgbClr val="000000">
                      <a:alpha val="30000"/>
                    </a:srgbClr>
                  </a:outerShdw>
                </a:effectLst>
                <a:cs typeface="+mn-cs"/>
              </a:rPr>
              <a:t>”</a:t>
            </a:r>
          </a:p>
        </p:txBody>
      </p:sp>
      <p:pic>
        <p:nvPicPr>
          <p:cNvPr id="29699" name="Picture 2" descr="https://encrypted-tbn0.google.com/images?q=tbn:ANd9GcTMRILPrblNOOs_7Mx8ko1FmzPbuA72onTt6qWOhRWMT9OQGOuf"/>
          <p:cNvPicPr>
            <a:picLocks noChangeAspect="1" noChangeArrowheads="1"/>
          </p:cNvPicPr>
          <p:nvPr/>
        </p:nvPicPr>
        <p:blipFill>
          <a:blip r:embed="rId2" cstate="screen"/>
          <a:srcRect/>
          <a:stretch>
            <a:fillRect/>
          </a:stretch>
        </p:blipFill>
        <p:spPr bwMode="auto">
          <a:xfrm>
            <a:off x="6084888" y="4365625"/>
            <a:ext cx="2940050" cy="2376488"/>
          </a:xfrm>
          <a:prstGeom prst="rect">
            <a:avLst/>
          </a:prstGeom>
          <a:noFill/>
          <a:ln w="9525">
            <a:noFill/>
            <a:miter lim="800000"/>
            <a:headEnd/>
            <a:tailEnd/>
          </a:ln>
        </p:spPr>
      </p:pic>
      <p:sp>
        <p:nvSpPr>
          <p:cNvPr id="15" name="TextBox 14"/>
          <p:cNvSpPr txBox="1"/>
          <p:nvPr/>
        </p:nvSpPr>
        <p:spPr>
          <a:xfrm rot="21411928">
            <a:off x="487363" y="2857500"/>
            <a:ext cx="3368675" cy="831850"/>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eaLnBrk="0" hangingPunct="0">
              <a:defRPr/>
            </a:pPr>
            <a:r>
              <a:rPr lang="en-AU" sz="2400" dirty="0"/>
              <a:t>Raise issues in writing </a:t>
            </a:r>
          </a:p>
          <a:p>
            <a:pPr eaLnBrk="0" hangingPunct="0">
              <a:defRPr/>
            </a:pPr>
            <a:r>
              <a:rPr lang="en-AU" sz="2400" dirty="0"/>
              <a:t>&amp; with notice</a:t>
            </a:r>
          </a:p>
        </p:txBody>
      </p:sp>
      <p:sp>
        <p:nvSpPr>
          <p:cNvPr id="16" name="TextBox 15"/>
          <p:cNvSpPr txBox="1"/>
          <p:nvPr/>
        </p:nvSpPr>
        <p:spPr>
          <a:xfrm rot="21281226">
            <a:off x="334963" y="3968750"/>
            <a:ext cx="4460875" cy="460375"/>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eaLnBrk="0" hangingPunct="0">
              <a:defRPr/>
            </a:pPr>
            <a:r>
              <a:rPr lang="en-AU" sz="2400" dirty="0"/>
              <a:t>Address issue to domain leader</a:t>
            </a:r>
          </a:p>
        </p:txBody>
      </p:sp>
      <p:sp>
        <p:nvSpPr>
          <p:cNvPr id="17" name="TextBox 16"/>
          <p:cNvSpPr txBox="1"/>
          <p:nvPr/>
        </p:nvSpPr>
        <p:spPr>
          <a:xfrm rot="21102939">
            <a:off x="4805363" y="2719388"/>
            <a:ext cx="3457575" cy="830262"/>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eaLnBrk="0" hangingPunct="0">
              <a:defRPr/>
            </a:pPr>
            <a:r>
              <a:rPr lang="en-AU" sz="2400" dirty="0"/>
              <a:t>No complaint without a </a:t>
            </a:r>
          </a:p>
          <a:p>
            <a:pPr eaLnBrk="0" hangingPunct="0">
              <a:defRPr/>
            </a:pPr>
            <a:r>
              <a:rPr lang="en-AU" sz="2400" dirty="0"/>
              <a:t>suggested solution </a:t>
            </a:r>
          </a:p>
        </p:txBody>
      </p:sp>
      <p:sp>
        <p:nvSpPr>
          <p:cNvPr id="18" name="TextBox 17"/>
          <p:cNvSpPr txBox="1"/>
          <p:nvPr/>
        </p:nvSpPr>
        <p:spPr>
          <a:xfrm rot="20907869">
            <a:off x="538163" y="4471988"/>
            <a:ext cx="8353425" cy="830262"/>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eaLnBrk="0" hangingPunct="0">
              <a:defRPr/>
            </a:pPr>
            <a:r>
              <a:rPr lang="en-AU" sz="2400" dirty="0"/>
              <a:t>A parliamentary style meeting with fixed times &amp; protocols, &amp; controlled by the “speaker” </a:t>
            </a:r>
          </a:p>
        </p:txBody>
      </p:sp>
      <p:sp>
        <p:nvSpPr>
          <p:cNvPr id="19" name="TextBox 18"/>
          <p:cNvSpPr txBox="1"/>
          <p:nvPr/>
        </p:nvSpPr>
        <p:spPr>
          <a:xfrm>
            <a:off x="2268538" y="5876925"/>
            <a:ext cx="3743325" cy="831850"/>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eaLnBrk="0" hangingPunct="0">
              <a:defRPr/>
            </a:pPr>
            <a:r>
              <a:rPr lang="en-AU" sz="2400" dirty="0"/>
              <a:t>Committee-style decision for action &amp; report back</a:t>
            </a:r>
          </a:p>
        </p:txBody>
      </p:sp>
      <p:sp>
        <p:nvSpPr>
          <p:cNvPr id="29705" name="TextBox 20"/>
          <p:cNvSpPr txBox="1">
            <a:spLocks noChangeArrowheads="1"/>
          </p:cNvSpPr>
          <p:nvPr/>
        </p:nvSpPr>
        <p:spPr bwMode="auto">
          <a:xfrm>
            <a:off x="1763713" y="1773238"/>
            <a:ext cx="7056437" cy="1108075"/>
          </a:xfrm>
          <a:prstGeom prst="rect">
            <a:avLst/>
          </a:prstGeom>
          <a:noFill/>
          <a:ln w="9525">
            <a:noFill/>
            <a:miter lim="800000"/>
            <a:headEnd/>
            <a:tailEnd/>
          </a:ln>
        </p:spPr>
        <p:txBody>
          <a:bodyPr>
            <a:spAutoFit/>
          </a:bodyPr>
          <a:lstStyle/>
          <a:p>
            <a:pPr eaLnBrk="0" hangingPunct="0"/>
            <a:r>
              <a:rPr lang="en-AU" sz="2400"/>
              <a:t>– a formal way to deodorise the little “stinkers” before they foul the air of your school culture. </a:t>
            </a:r>
          </a:p>
          <a:p>
            <a:pPr eaLnBrk="0" hangingPunct="0"/>
            <a:endParaRPr lang="en-AU"/>
          </a:p>
        </p:txBody>
      </p:sp>
      <p:sp>
        <p:nvSpPr>
          <p:cNvPr id="11" name="TextBox 10"/>
          <p:cNvSpPr txBox="1"/>
          <p:nvPr/>
        </p:nvSpPr>
        <p:spPr>
          <a:xfrm>
            <a:off x="395536" y="404664"/>
            <a:ext cx="8496944" cy="646331"/>
          </a:xfrm>
          <a:prstGeom prst="rect">
            <a:avLst/>
          </a:prstGeom>
          <a:noFill/>
        </p:spPr>
        <p:txBody>
          <a:bodyPr wrap="square">
            <a:spAutoFit/>
          </a:bodyPr>
          <a:lstStyle/>
          <a:p>
            <a:pPr eaLnBrk="0" hangingPunct="0">
              <a:defRPr/>
            </a:pPr>
            <a:r>
              <a:rPr lang="en-AU" sz="3600" b="1" dirty="0">
                <a:ln w="10160">
                  <a:solidFill>
                    <a:schemeClr val="tx2"/>
                  </a:solidFill>
                  <a:prstDash val="solid"/>
                </a:ln>
                <a:solidFill>
                  <a:schemeClr val="bg2">
                    <a:lumMod val="75000"/>
                  </a:schemeClr>
                </a:solidFill>
                <a:effectLst>
                  <a:outerShdw blurRad="38100" dist="32000" dir="5400000" algn="tl">
                    <a:srgbClr val="000000">
                      <a:alpha val="30000"/>
                    </a:srgbClr>
                  </a:outerShdw>
                </a:effectLst>
                <a:cs typeface="+mn-cs"/>
              </a:rPr>
              <a:t>Doing it </a:t>
            </a:r>
            <a:r>
              <a:rPr lang="en-AU" sz="3600" b="1" dirty="0" smtClean="0">
                <a:ln w="10160">
                  <a:solidFill>
                    <a:schemeClr val="tx2"/>
                  </a:solidFill>
                  <a:prstDash val="solid"/>
                </a:ln>
                <a:solidFill>
                  <a:schemeClr val="bg2">
                    <a:lumMod val="75000"/>
                  </a:schemeClr>
                </a:solidFill>
                <a:effectLst>
                  <a:outerShdw blurRad="38100" dist="32000" dir="5400000" algn="tl">
                    <a:srgbClr val="000000">
                      <a:alpha val="30000"/>
                    </a:srgbClr>
                  </a:outerShdw>
                </a:effectLst>
                <a:cs typeface="+mn-cs"/>
              </a:rPr>
              <a:t>the humble leadership way</a:t>
            </a:r>
            <a:endParaRPr lang="en-AU" sz="3600" b="1" dirty="0">
              <a:ln w="10160">
                <a:solidFill>
                  <a:schemeClr val="tx2"/>
                </a:solidFill>
                <a:prstDash val="solid"/>
              </a:ln>
              <a:solidFill>
                <a:schemeClr val="bg2">
                  <a:lumMod val="75000"/>
                </a:schemeClr>
              </a:solidFill>
              <a:effectLst>
                <a:outerShdw blurRad="38100" dist="32000" dir="5400000" algn="tl">
                  <a:srgbClr val="000000">
                    <a:alpha val="30000"/>
                  </a:srgbClr>
                </a:outerShdw>
              </a:effectLst>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2000" fill="hold"/>
                                        <p:tgtEl>
                                          <p:spTgt spid="15"/>
                                        </p:tgtEl>
                                        <p:attrNameLst>
                                          <p:attrName>ppt_x</p:attrName>
                                        </p:attrNameLst>
                                      </p:cBhvr>
                                      <p:tavLst>
                                        <p:tav tm="0">
                                          <p:val>
                                            <p:strVal val="1+#ppt_w/2"/>
                                          </p:val>
                                        </p:tav>
                                        <p:tav tm="100000">
                                          <p:val>
                                            <p:strVal val="#ppt_x"/>
                                          </p:val>
                                        </p:tav>
                                      </p:tavLst>
                                    </p:anim>
                                    <p:anim calcmode="lin" valueType="num">
                                      <p:cBhvr additive="base">
                                        <p:cTn id="8" dur="2000" fill="hold"/>
                                        <p:tgtEl>
                                          <p:spTgt spid="15"/>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9"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2000" fill="hold"/>
                                        <p:tgtEl>
                                          <p:spTgt spid="17"/>
                                        </p:tgtEl>
                                        <p:attrNameLst>
                                          <p:attrName>ppt_x</p:attrName>
                                        </p:attrNameLst>
                                      </p:cBhvr>
                                      <p:tavLst>
                                        <p:tav tm="0">
                                          <p:val>
                                            <p:strVal val="0-#ppt_w/2"/>
                                          </p:val>
                                        </p:tav>
                                        <p:tav tm="100000">
                                          <p:val>
                                            <p:strVal val="#ppt_x"/>
                                          </p:val>
                                        </p:tav>
                                      </p:tavLst>
                                    </p:anim>
                                    <p:anim calcmode="lin" valueType="num">
                                      <p:cBhvr additive="base">
                                        <p:cTn id="14" dur="2000" fill="hold"/>
                                        <p:tgtEl>
                                          <p:spTgt spid="17"/>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2"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2000" fill="hold"/>
                                        <p:tgtEl>
                                          <p:spTgt spid="16"/>
                                        </p:tgtEl>
                                        <p:attrNameLst>
                                          <p:attrName>ppt_x</p:attrName>
                                        </p:attrNameLst>
                                      </p:cBhvr>
                                      <p:tavLst>
                                        <p:tav tm="0">
                                          <p:val>
                                            <p:strVal val="0-#ppt_w/2"/>
                                          </p:val>
                                        </p:tav>
                                        <p:tav tm="100000">
                                          <p:val>
                                            <p:strVal val="#ppt_x"/>
                                          </p:val>
                                        </p:tav>
                                      </p:tavLst>
                                    </p:anim>
                                    <p:anim calcmode="lin" valueType="num">
                                      <p:cBhvr additive="base">
                                        <p:cTn id="20" dur="20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6" fill="hold" grpId="0" nodeType="click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2000" fill="hold"/>
                                        <p:tgtEl>
                                          <p:spTgt spid="18"/>
                                        </p:tgtEl>
                                        <p:attrNameLst>
                                          <p:attrName>ppt_x</p:attrName>
                                        </p:attrNameLst>
                                      </p:cBhvr>
                                      <p:tavLst>
                                        <p:tav tm="0">
                                          <p:val>
                                            <p:strVal val="1+#ppt_w/2"/>
                                          </p:val>
                                        </p:tav>
                                        <p:tav tm="100000">
                                          <p:val>
                                            <p:strVal val="#ppt_x"/>
                                          </p:val>
                                        </p:tav>
                                      </p:tavLst>
                                    </p:anim>
                                    <p:anim calcmode="lin" valueType="num">
                                      <p:cBhvr additive="base">
                                        <p:cTn id="26" dur="20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additive="base">
                                        <p:cTn id="31" dur="2000" fill="hold"/>
                                        <p:tgtEl>
                                          <p:spTgt spid="19"/>
                                        </p:tgtEl>
                                        <p:attrNameLst>
                                          <p:attrName>ppt_x</p:attrName>
                                        </p:attrNameLst>
                                      </p:cBhvr>
                                      <p:tavLst>
                                        <p:tav tm="0">
                                          <p:val>
                                            <p:strVal val="1+#ppt_w/2"/>
                                          </p:val>
                                        </p:tav>
                                        <p:tav tm="100000">
                                          <p:val>
                                            <p:strVal val="#ppt_x"/>
                                          </p:val>
                                        </p:tav>
                                      </p:tavLst>
                                    </p:anim>
                                    <p:anim calcmode="lin" valueType="num">
                                      <p:cBhvr additive="base">
                                        <p:cTn id="32" dur="20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619672" y="1196752"/>
            <a:ext cx="7524328" cy="523220"/>
          </a:xfrm>
          <a:prstGeom prst="rect">
            <a:avLst/>
          </a:prstGeom>
          <a:noFill/>
        </p:spPr>
        <p:txBody>
          <a:bodyPr>
            <a:spAutoFit/>
          </a:bodyPr>
          <a:lstStyle/>
          <a:p>
            <a:pPr eaLnBrk="0" hangingPunct="0">
              <a:defRPr/>
            </a:pPr>
            <a:r>
              <a:rPr lang="en-AU" sz="2800" b="1" dirty="0">
                <a:ln w="10160">
                  <a:solidFill>
                    <a:schemeClr val="tx2"/>
                  </a:solidFill>
                  <a:prstDash val="solid"/>
                </a:ln>
                <a:solidFill>
                  <a:schemeClr val="bg2">
                    <a:lumMod val="75000"/>
                  </a:schemeClr>
                </a:solidFill>
                <a:effectLst>
                  <a:outerShdw blurRad="38100" dist="32000" dir="5400000" algn="tl">
                    <a:srgbClr val="000000">
                      <a:alpha val="30000"/>
                    </a:srgbClr>
                  </a:outerShdw>
                </a:effectLst>
                <a:cs typeface="+mn-cs"/>
              </a:rPr>
              <a:t>f.  Check yourself out with a 360 review</a:t>
            </a:r>
          </a:p>
        </p:txBody>
      </p:sp>
      <p:sp>
        <p:nvSpPr>
          <p:cNvPr id="6" name="TextBox 5"/>
          <p:cNvSpPr txBox="1"/>
          <p:nvPr/>
        </p:nvSpPr>
        <p:spPr>
          <a:xfrm>
            <a:off x="179512" y="1916832"/>
            <a:ext cx="1656184" cy="1015663"/>
          </a:xfrm>
          <a:prstGeom prst="rect">
            <a:avLst/>
          </a:prstGeom>
          <a:noFill/>
        </p:spPr>
        <p:txBody>
          <a:bodyPr wrap="square">
            <a:spAutoFit/>
          </a:bodyPr>
          <a:lstStyle/>
          <a:p>
            <a:pPr eaLnBrk="0" hangingPunct="0">
              <a:defRPr/>
            </a:pPr>
            <a:r>
              <a:rPr lang="en-AU" sz="2000" b="1" dirty="0" smtClean="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cs typeface="+mn-cs"/>
              </a:rPr>
              <a:t>Humble/ servant </a:t>
            </a:r>
            <a:r>
              <a:rPr lang="en-AU" sz="2000" b="1" dirty="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cs typeface="+mn-cs"/>
              </a:rPr>
              <a:t>l</a:t>
            </a:r>
            <a:r>
              <a:rPr lang="en-AU" sz="2000" b="1" dirty="0" smtClean="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cs typeface="+mn-cs"/>
              </a:rPr>
              <a:t>eadership</a:t>
            </a:r>
            <a:endParaRPr lang="en-AU" sz="2000" b="1" dirty="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cs typeface="+mn-cs"/>
            </a:endParaRPr>
          </a:p>
        </p:txBody>
      </p:sp>
      <p:sp>
        <p:nvSpPr>
          <p:cNvPr id="30724" name="TextBox 6"/>
          <p:cNvSpPr txBox="1">
            <a:spLocks noChangeArrowheads="1"/>
          </p:cNvSpPr>
          <p:nvPr/>
        </p:nvSpPr>
        <p:spPr bwMode="auto">
          <a:xfrm>
            <a:off x="1835150" y="1989138"/>
            <a:ext cx="7308850" cy="1322387"/>
          </a:xfrm>
          <a:prstGeom prst="rect">
            <a:avLst/>
          </a:prstGeom>
          <a:noFill/>
          <a:ln w="9525">
            <a:noFill/>
            <a:miter lim="800000"/>
            <a:headEnd/>
            <a:tailEnd/>
          </a:ln>
        </p:spPr>
        <p:txBody>
          <a:bodyPr>
            <a:spAutoFit/>
          </a:bodyPr>
          <a:lstStyle/>
          <a:p>
            <a:pPr eaLnBrk="0" hangingPunct="0"/>
            <a:r>
              <a:rPr lang="en-AU" sz="2000"/>
              <a:t>To what extent do you feel that I am sincerely committed to the welfare and success of the people I lead and/or the benefit of our organization.  Or do you feel I am more interested in getting my own way, or making myself look good?</a:t>
            </a:r>
          </a:p>
        </p:txBody>
      </p:sp>
      <p:sp>
        <p:nvSpPr>
          <p:cNvPr id="9" name="TextBox 8"/>
          <p:cNvSpPr txBox="1"/>
          <p:nvPr/>
        </p:nvSpPr>
        <p:spPr>
          <a:xfrm>
            <a:off x="179512" y="3717032"/>
            <a:ext cx="1872208" cy="707886"/>
          </a:xfrm>
          <a:prstGeom prst="rect">
            <a:avLst/>
          </a:prstGeom>
          <a:noFill/>
        </p:spPr>
        <p:txBody>
          <a:bodyPr>
            <a:spAutoFit/>
          </a:bodyPr>
          <a:lstStyle/>
          <a:p>
            <a:pPr eaLnBrk="0" hangingPunct="0">
              <a:defRPr/>
            </a:pPr>
            <a:r>
              <a:rPr lang="en-AU" sz="2000" b="1" dirty="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cs typeface="+mn-cs"/>
              </a:rPr>
              <a:t>Integrity &amp; trust</a:t>
            </a:r>
          </a:p>
        </p:txBody>
      </p:sp>
      <p:sp>
        <p:nvSpPr>
          <p:cNvPr id="30726" name="TextBox 9"/>
          <p:cNvSpPr txBox="1">
            <a:spLocks noChangeArrowheads="1"/>
          </p:cNvSpPr>
          <p:nvPr/>
        </p:nvSpPr>
        <p:spPr bwMode="auto">
          <a:xfrm>
            <a:off x="1835150" y="3573463"/>
            <a:ext cx="7200900" cy="1322387"/>
          </a:xfrm>
          <a:prstGeom prst="rect">
            <a:avLst/>
          </a:prstGeom>
          <a:noFill/>
          <a:ln w="9525">
            <a:noFill/>
            <a:miter lim="800000"/>
            <a:headEnd/>
            <a:tailEnd/>
          </a:ln>
        </p:spPr>
        <p:txBody>
          <a:bodyPr>
            <a:spAutoFit/>
          </a:bodyPr>
          <a:lstStyle/>
          <a:p>
            <a:pPr eaLnBrk="0" hangingPunct="0"/>
            <a:r>
              <a:rPr lang="en-AU" sz="2000"/>
              <a:t>To what extent do people feel safe under my leadership?  Or are they fearful of my actions or intentions? Do you trust me, are there any times that you have felt betrayed by me or suspicious of me, or felt that I have ulterior motives?</a:t>
            </a:r>
          </a:p>
        </p:txBody>
      </p:sp>
      <p:sp>
        <p:nvSpPr>
          <p:cNvPr id="11" name="TextBox 10"/>
          <p:cNvSpPr txBox="1"/>
          <p:nvPr/>
        </p:nvSpPr>
        <p:spPr>
          <a:xfrm>
            <a:off x="107504" y="5157192"/>
            <a:ext cx="1872208" cy="1323439"/>
          </a:xfrm>
          <a:prstGeom prst="rect">
            <a:avLst/>
          </a:prstGeom>
          <a:noFill/>
        </p:spPr>
        <p:txBody>
          <a:bodyPr>
            <a:spAutoFit/>
          </a:bodyPr>
          <a:lstStyle/>
          <a:p>
            <a:pPr eaLnBrk="0" hangingPunct="0">
              <a:defRPr/>
            </a:pPr>
            <a:r>
              <a:rPr lang="en-AU" sz="2000" b="1" dirty="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cs typeface="+mn-cs"/>
              </a:rPr>
              <a:t>Willingness to </a:t>
            </a:r>
            <a:r>
              <a:rPr lang="en-AU" sz="2000" b="1" dirty="0" smtClean="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cs typeface="+mn-cs"/>
              </a:rPr>
              <a:t>learn</a:t>
            </a:r>
            <a:r>
              <a:rPr lang="en-AU" sz="2000" b="1" dirty="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cs typeface="+mn-cs"/>
              </a:rPr>
              <a:t>, grow &amp; change</a:t>
            </a:r>
          </a:p>
        </p:txBody>
      </p:sp>
      <p:sp>
        <p:nvSpPr>
          <p:cNvPr id="30728" name="TextBox 11"/>
          <p:cNvSpPr txBox="1">
            <a:spLocks noChangeArrowheads="1"/>
          </p:cNvSpPr>
          <p:nvPr/>
        </p:nvSpPr>
        <p:spPr bwMode="auto">
          <a:xfrm>
            <a:off x="1835150" y="5084763"/>
            <a:ext cx="6769100" cy="1631950"/>
          </a:xfrm>
          <a:prstGeom prst="rect">
            <a:avLst/>
          </a:prstGeom>
          <a:noFill/>
          <a:ln w="9525">
            <a:noFill/>
            <a:miter lim="800000"/>
            <a:headEnd/>
            <a:tailEnd/>
          </a:ln>
        </p:spPr>
        <p:txBody>
          <a:bodyPr>
            <a:spAutoFit/>
          </a:bodyPr>
          <a:lstStyle/>
          <a:p>
            <a:pPr eaLnBrk="0" hangingPunct="0"/>
            <a:r>
              <a:rPr lang="en-AU" sz="2000"/>
              <a:t>To what degree do you feel that I seek opportunities to learn, grow &amp; change through my experiences?  Do you think I seek and use feedback and learn from my mistakes?  Do you feel I am open to and properly responsive to constructive criticism?</a:t>
            </a:r>
          </a:p>
        </p:txBody>
      </p:sp>
      <p:sp>
        <p:nvSpPr>
          <p:cNvPr id="10" name="TextBox 9"/>
          <p:cNvSpPr txBox="1"/>
          <p:nvPr/>
        </p:nvSpPr>
        <p:spPr>
          <a:xfrm>
            <a:off x="395536" y="404664"/>
            <a:ext cx="8496944" cy="646331"/>
          </a:xfrm>
          <a:prstGeom prst="rect">
            <a:avLst/>
          </a:prstGeom>
          <a:noFill/>
        </p:spPr>
        <p:txBody>
          <a:bodyPr wrap="square">
            <a:spAutoFit/>
          </a:bodyPr>
          <a:lstStyle/>
          <a:p>
            <a:pPr eaLnBrk="0" hangingPunct="0">
              <a:defRPr/>
            </a:pPr>
            <a:r>
              <a:rPr lang="en-AU" sz="3600" b="1" dirty="0">
                <a:ln w="10160">
                  <a:solidFill>
                    <a:schemeClr val="tx2"/>
                  </a:solidFill>
                  <a:prstDash val="solid"/>
                </a:ln>
                <a:solidFill>
                  <a:schemeClr val="bg2">
                    <a:lumMod val="75000"/>
                  </a:schemeClr>
                </a:solidFill>
                <a:effectLst>
                  <a:outerShdw blurRad="38100" dist="32000" dir="5400000" algn="tl">
                    <a:srgbClr val="000000">
                      <a:alpha val="30000"/>
                    </a:srgbClr>
                  </a:outerShdw>
                </a:effectLst>
                <a:cs typeface="+mn-cs"/>
              </a:rPr>
              <a:t>Doing it </a:t>
            </a:r>
            <a:r>
              <a:rPr lang="en-AU" sz="3600" b="1" dirty="0" smtClean="0">
                <a:ln w="10160">
                  <a:solidFill>
                    <a:schemeClr val="tx2"/>
                  </a:solidFill>
                  <a:prstDash val="solid"/>
                </a:ln>
                <a:solidFill>
                  <a:schemeClr val="bg2">
                    <a:lumMod val="75000"/>
                  </a:schemeClr>
                </a:solidFill>
                <a:effectLst>
                  <a:outerShdw blurRad="38100" dist="32000" dir="5400000" algn="tl">
                    <a:srgbClr val="000000">
                      <a:alpha val="30000"/>
                    </a:srgbClr>
                  </a:outerShdw>
                </a:effectLst>
                <a:cs typeface="+mn-cs"/>
              </a:rPr>
              <a:t>the humble leadership way</a:t>
            </a:r>
            <a:endParaRPr lang="en-AU" sz="3600" b="1" dirty="0">
              <a:ln w="10160">
                <a:solidFill>
                  <a:schemeClr val="tx2"/>
                </a:solidFill>
                <a:prstDash val="solid"/>
              </a:ln>
              <a:solidFill>
                <a:schemeClr val="bg2">
                  <a:lumMod val="75000"/>
                </a:schemeClr>
              </a:solidFill>
              <a:effectLst>
                <a:outerShdw blurRad="38100" dist="32000" dir="5400000" algn="tl">
                  <a:srgbClr val="000000">
                    <a:alpha val="30000"/>
                  </a:srgbClr>
                </a:outerShdw>
              </a:effectLst>
              <a:cs typeface="+mn-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https://encrypted-tbn0.google.com/images?q=tbn:ANd9GcQRPMl8fNn_XIDWx3Y-2Cjj2qPJ8Iaj9t0TRk5nNn0rprD1VTPcIg"/>
          <p:cNvPicPr>
            <a:picLocks noChangeAspect="1" noChangeArrowheads="1"/>
          </p:cNvPicPr>
          <p:nvPr/>
        </p:nvPicPr>
        <p:blipFill>
          <a:blip r:embed="rId2" cstate="print"/>
          <a:srcRect/>
          <a:stretch>
            <a:fillRect/>
          </a:stretch>
        </p:blipFill>
        <p:spPr bwMode="auto">
          <a:xfrm>
            <a:off x="0" y="0"/>
            <a:ext cx="9264796" cy="6858000"/>
          </a:xfrm>
          <a:prstGeom prst="rect">
            <a:avLst/>
          </a:prstGeom>
          <a:noFill/>
        </p:spPr>
      </p:pic>
      <p:sp>
        <p:nvSpPr>
          <p:cNvPr id="4" name="TextBox 3"/>
          <p:cNvSpPr txBox="1"/>
          <p:nvPr/>
        </p:nvSpPr>
        <p:spPr>
          <a:xfrm>
            <a:off x="251520" y="404664"/>
            <a:ext cx="5688632" cy="707886"/>
          </a:xfrm>
          <a:prstGeom prst="rect">
            <a:avLst/>
          </a:prstGeom>
          <a:noFill/>
        </p:spPr>
        <p:txBody>
          <a:bodyPr wrap="square" rtlCol="0">
            <a:spAutoFit/>
          </a:bodyPr>
          <a:lstStyle/>
          <a:p>
            <a:r>
              <a:rPr lang="en-AU" sz="4000" dirty="0" smtClean="0"/>
              <a:t>Toxic staff culture</a:t>
            </a:r>
            <a:endParaRPr lang="en-AU" sz="4000" dirty="0"/>
          </a:p>
        </p:txBody>
      </p:sp>
      <p:sp>
        <p:nvSpPr>
          <p:cNvPr id="5" name="TextBox 4"/>
          <p:cNvSpPr txBox="1"/>
          <p:nvPr/>
        </p:nvSpPr>
        <p:spPr>
          <a:xfrm>
            <a:off x="539552" y="1268760"/>
            <a:ext cx="6624736" cy="584775"/>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r>
              <a:rPr lang="en-AU" sz="3200" dirty="0" smtClean="0">
                <a:solidFill>
                  <a:schemeClr val="accent4">
                    <a:lumMod val="25000"/>
                  </a:schemeClr>
                </a:solidFill>
              </a:rPr>
              <a:t>... produced by poor leadership</a:t>
            </a:r>
            <a:endParaRPr lang="en-AU" sz="3200" dirty="0">
              <a:solidFill>
                <a:schemeClr val="accent4">
                  <a:lumMod val="25000"/>
                </a:schemeClr>
              </a:solidFill>
            </a:endParaRPr>
          </a:p>
        </p:txBody>
      </p:sp>
      <p:sp>
        <p:nvSpPr>
          <p:cNvPr id="6" name="TextBox 5"/>
          <p:cNvSpPr txBox="1"/>
          <p:nvPr/>
        </p:nvSpPr>
        <p:spPr>
          <a:xfrm rot="21250622">
            <a:off x="485040" y="4120337"/>
            <a:ext cx="2295872" cy="461665"/>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r>
              <a:rPr lang="en-AU" sz="2400" dirty="0" smtClean="0">
                <a:solidFill>
                  <a:schemeClr val="accent4">
                    <a:lumMod val="25000"/>
                  </a:schemeClr>
                </a:solidFill>
              </a:rPr>
              <a:t>- manipulative</a:t>
            </a:r>
            <a:endParaRPr lang="en-AU" sz="2400" dirty="0">
              <a:solidFill>
                <a:schemeClr val="accent4">
                  <a:lumMod val="25000"/>
                </a:schemeClr>
              </a:solidFill>
            </a:endParaRPr>
          </a:p>
        </p:txBody>
      </p:sp>
      <p:sp>
        <p:nvSpPr>
          <p:cNvPr id="7" name="TextBox 6"/>
          <p:cNvSpPr txBox="1"/>
          <p:nvPr/>
        </p:nvSpPr>
        <p:spPr>
          <a:xfrm rot="1065939">
            <a:off x="236506" y="3172630"/>
            <a:ext cx="3583632" cy="461665"/>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r>
              <a:rPr lang="en-AU" sz="2400" dirty="0" smtClean="0">
                <a:solidFill>
                  <a:schemeClr val="accent4">
                    <a:lumMod val="25000"/>
                  </a:schemeClr>
                </a:solidFill>
              </a:rPr>
              <a:t>- fails to facilitate growth</a:t>
            </a:r>
            <a:endParaRPr lang="en-AU" sz="2400" dirty="0">
              <a:solidFill>
                <a:schemeClr val="accent4">
                  <a:lumMod val="25000"/>
                </a:schemeClr>
              </a:solidFill>
            </a:endParaRPr>
          </a:p>
        </p:txBody>
      </p:sp>
      <p:sp>
        <p:nvSpPr>
          <p:cNvPr id="8" name="TextBox 7"/>
          <p:cNvSpPr txBox="1"/>
          <p:nvPr/>
        </p:nvSpPr>
        <p:spPr>
          <a:xfrm rot="20655864">
            <a:off x="2863435" y="1975345"/>
            <a:ext cx="6336704" cy="461665"/>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r>
              <a:rPr lang="en-AU" sz="2400" dirty="0" smtClean="0">
                <a:solidFill>
                  <a:schemeClr val="accent4">
                    <a:lumMod val="25000"/>
                  </a:schemeClr>
                </a:solidFill>
              </a:rPr>
              <a:t>- neglectful of people’s needs &amp; sensitivities </a:t>
            </a:r>
            <a:endParaRPr lang="en-AU" sz="2400" dirty="0">
              <a:solidFill>
                <a:schemeClr val="accent4">
                  <a:lumMod val="25000"/>
                </a:schemeClr>
              </a:solidFill>
            </a:endParaRPr>
          </a:p>
        </p:txBody>
      </p:sp>
      <p:sp>
        <p:nvSpPr>
          <p:cNvPr id="9" name="TextBox 8"/>
          <p:cNvSpPr txBox="1"/>
          <p:nvPr/>
        </p:nvSpPr>
        <p:spPr>
          <a:xfrm rot="372832">
            <a:off x="702306" y="2174588"/>
            <a:ext cx="2126704" cy="461665"/>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r>
              <a:rPr lang="en-AU" sz="2400" dirty="0" smtClean="0">
                <a:solidFill>
                  <a:schemeClr val="accent4">
                    <a:lumMod val="25000"/>
                  </a:schemeClr>
                </a:solidFill>
              </a:rPr>
              <a:t>- Self seeking</a:t>
            </a:r>
            <a:endParaRPr lang="en-AU" sz="2400" dirty="0">
              <a:solidFill>
                <a:schemeClr val="accent4">
                  <a:lumMod val="25000"/>
                </a:schemeClr>
              </a:solidFill>
            </a:endParaRPr>
          </a:p>
        </p:txBody>
      </p:sp>
      <p:sp>
        <p:nvSpPr>
          <p:cNvPr id="10" name="TextBox 9"/>
          <p:cNvSpPr txBox="1"/>
          <p:nvPr/>
        </p:nvSpPr>
        <p:spPr>
          <a:xfrm>
            <a:off x="1331640" y="5013176"/>
            <a:ext cx="1512168" cy="461665"/>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r>
              <a:rPr lang="en-AU" sz="2400" dirty="0" smtClean="0">
                <a:solidFill>
                  <a:schemeClr val="accent4">
                    <a:lumMod val="25000"/>
                  </a:schemeClr>
                </a:solidFill>
              </a:rPr>
              <a:t>- abusive</a:t>
            </a:r>
            <a:endParaRPr lang="en-AU" sz="2400" dirty="0">
              <a:solidFill>
                <a:schemeClr val="accent4">
                  <a:lumMod val="25000"/>
                </a:schemeClr>
              </a:solidFill>
            </a:endParaRPr>
          </a:p>
        </p:txBody>
      </p:sp>
      <p:sp>
        <p:nvSpPr>
          <p:cNvPr id="11" name="TextBox 10"/>
          <p:cNvSpPr txBox="1"/>
          <p:nvPr/>
        </p:nvSpPr>
        <p:spPr>
          <a:xfrm>
            <a:off x="539552" y="6093296"/>
            <a:ext cx="8064896" cy="584775"/>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r>
              <a:rPr lang="en-AU" sz="3200" dirty="0" smtClean="0">
                <a:solidFill>
                  <a:schemeClr val="accent4">
                    <a:lumMod val="25000"/>
                  </a:schemeClr>
                </a:solidFill>
              </a:rPr>
              <a:t>... stifles creative dynamic in the school ... </a:t>
            </a:r>
            <a:endParaRPr lang="en-AU" sz="3200" dirty="0">
              <a:solidFill>
                <a:schemeClr val="accent4">
                  <a:lumMod val="2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checkerboard(across)">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1"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checkerboard(across)">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checkerboard(across)">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checkerboard(across)">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checkerboard(across)">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checkerboard(across)">
                                      <p:cBhvr>
                                        <p:cTn id="3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1" animBg="1"/>
      <p:bldP spid="9" grpId="0" animBg="1"/>
      <p:bldP spid="10" grpId="0" animBg="1"/>
      <p:bldP spid="1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619672" y="1196752"/>
            <a:ext cx="7524328" cy="523220"/>
          </a:xfrm>
          <a:prstGeom prst="rect">
            <a:avLst/>
          </a:prstGeom>
          <a:noFill/>
        </p:spPr>
        <p:txBody>
          <a:bodyPr>
            <a:spAutoFit/>
          </a:bodyPr>
          <a:lstStyle/>
          <a:p>
            <a:pPr eaLnBrk="0" hangingPunct="0">
              <a:defRPr/>
            </a:pPr>
            <a:r>
              <a:rPr lang="en-AU" sz="2800" b="1" dirty="0">
                <a:ln w="10160">
                  <a:solidFill>
                    <a:schemeClr val="tx2"/>
                  </a:solidFill>
                  <a:prstDash val="solid"/>
                </a:ln>
                <a:solidFill>
                  <a:schemeClr val="bg2">
                    <a:lumMod val="75000"/>
                  </a:schemeClr>
                </a:solidFill>
                <a:effectLst>
                  <a:outerShdw blurRad="38100" dist="32000" dir="5400000" algn="tl">
                    <a:srgbClr val="000000">
                      <a:alpha val="30000"/>
                    </a:srgbClr>
                  </a:outerShdw>
                </a:effectLst>
                <a:cs typeface="+mn-cs"/>
              </a:rPr>
              <a:t>f.  Check yourself out with a 360 review</a:t>
            </a:r>
          </a:p>
        </p:txBody>
      </p:sp>
      <p:sp>
        <p:nvSpPr>
          <p:cNvPr id="6" name="TextBox 5"/>
          <p:cNvSpPr txBox="1"/>
          <p:nvPr/>
        </p:nvSpPr>
        <p:spPr>
          <a:xfrm>
            <a:off x="179512" y="1916832"/>
            <a:ext cx="2088232" cy="400110"/>
          </a:xfrm>
          <a:prstGeom prst="rect">
            <a:avLst/>
          </a:prstGeom>
          <a:noFill/>
        </p:spPr>
        <p:txBody>
          <a:bodyPr>
            <a:spAutoFit/>
          </a:bodyPr>
          <a:lstStyle/>
          <a:p>
            <a:pPr eaLnBrk="0" hangingPunct="0">
              <a:defRPr/>
            </a:pPr>
            <a:r>
              <a:rPr lang="en-AU" sz="2000" b="1" dirty="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cs typeface="+mn-cs"/>
              </a:rPr>
              <a:t>Courage</a:t>
            </a:r>
          </a:p>
        </p:txBody>
      </p:sp>
      <p:sp>
        <p:nvSpPr>
          <p:cNvPr id="31748" name="TextBox 6"/>
          <p:cNvSpPr txBox="1">
            <a:spLocks noChangeArrowheads="1"/>
          </p:cNvSpPr>
          <p:nvPr/>
        </p:nvSpPr>
        <p:spPr bwMode="auto">
          <a:xfrm>
            <a:off x="1835150" y="1989138"/>
            <a:ext cx="7308850" cy="1016000"/>
          </a:xfrm>
          <a:prstGeom prst="rect">
            <a:avLst/>
          </a:prstGeom>
          <a:noFill/>
          <a:ln w="9525">
            <a:noFill/>
            <a:miter lim="800000"/>
            <a:headEnd/>
            <a:tailEnd/>
          </a:ln>
        </p:spPr>
        <p:txBody>
          <a:bodyPr>
            <a:spAutoFit/>
          </a:bodyPr>
          <a:lstStyle/>
          <a:p>
            <a:pPr eaLnBrk="0" hangingPunct="0"/>
            <a:r>
              <a:rPr lang="en-AU" sz="2000"/>
              <a:t>To what extent do you think I have the courage to take risks?   Do you feel I am prepared to confront issues rather than just sweep things under the carpet?</a:t>
            </a:r>
          </a:p>
        </p:txBody>
      </p:sp>
      <p:sp>
        <p:nvSpPr>
          <p:cNvPr id="9" name="TextBox 8"/>
          <p:cNvSpPr txBox="1"/>
          <p:nvPr/>
        </p:nvSpPr>
        <p:spPr>
          <a:xfrm>
            <a:off x="179512" y="3717032"/>
            <a:ext cx="1872208" cy="400110"/>
          </a:xfrm>
          <a:prstGeom prst="rect">
            <a:avLst/>
          </a:prstGeom>
          <a:noFill/>
        </p:spPr>
        <p:txBody>
          <a:bodyPr>
            <a:spAutoFit/>
          </a:bodyPr>
          <a:lstStyle/>
          <a:p>
            <a:pPr eaLnBrk="0" hangingPunct="0">
              <a:defRPr/>
            </a:pPr>
            <a:r>
              <a:rPr lang="en-AU" sz="2000" b="1" dirty="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cs typeface="+mn-cs"/>
              </a:rPr>
              <a:t>Insight</a:t>
            </a:r>
          </a:p>
        </p:txBody>
      </p:sp>
      <p:sp>
        <p:nvSpPr>
          <p:cNvPr id="31750" name="TextBox 9"/>
          <p:cNvSpPr txBox="1">
            <a:spLocks noChangeArrowheads="1"/>
          </p:cNvSpPr>
          <p:nvPr/>
        </p:nvSpPr>
        <p:spPr bwMode="auto">
          <a:xfrm>
            <a:off x="1835150" y="3573463"/>
            <a:ext cx="7200900" cy="1016000"/>
          </a:xfrm>
          <a:prstGeom prst="rect">
            <a:avLst/>
          </a:prstGeom>
          <a:noFill/>
          <a:ln w="9525">
            <a:noFill/>
            <a:miter lim="800000"/>
            <a:headEnd/>
            <a:tailEnd/>
          </a:ln>
        </p:spPr>
        <p:txBody>
          <a:bodyPr>
            <a:spAutoFit/>
          </a:bodyPr>
          <a:lstStyle/>
          <a:p>
            <a:pPr eaLnBrk="0" hangingPunct="0"/>
            <a:r>
              <a:rPr lang="en-AU" sz="2000"/>
              <a:t>To what extent do you think I am insightful?  Do you feel I am skilful at picking up and understanding the real underlying issues?  Or are there times when I just don’t seem to “get it”?</a:t>
            </a:r>
          </a:p>
        </p:txBody>
      </p:sp>
      <p:sp>
        <p:nvSpPr>
          <p:cNvPr id="11" name="TextBox 10"/>
          <p:cNvSpPr txBox="1"/>
          <p:nvPr/>
        </p:nvSpPr>
        <p:spPr>
          <a:xfrm>
            <a:off x="107504" y="5157192"/>
            <a:ext cx="1872208" cy="1015663"/>
          </a:xfrm>
          <a:prstGeom prst="rect">
            <a:avLst/>
          </a:prstGeom>
          <a:noFill/>
        </p:spPr>
        <p:txBody>
          <a:bodyPr>
            <a:spAutoFit/>
          </a:bodyPr>
          <a:lstStyle/>
          <a:p>
            <a:pPr eaLnBrk="0" hangingPunct="0">
              <a:defRPr/>
            </a:pPr>
            <a:r>
              <a:rPr lang="en-AU" sz="2000" b="1" dirty="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cs typeface="+mn-cs"/>
              </a:rPr>
              <a:t>Professional skill &amp; respect</a:t>
            </a:r>
          </a:p>
        </p:txBody>
      </p:sp>
      <p:sp>
        <p:nvSpPr>
          <p:cNvPr id="31752" name="TextBox 11"/>
          <p:cNvSpPr txBox="1">
            <a:spLocks noChangeArrowheads="1"/>
          </p:cNvSpPr>
          <p:nvPr/>
        </p:nvSpPr>
        <p:spPr bwMode="auto">
          <a:xfrm>
            <a:off x="1835150" y="5084763"/>
            <a:ext cx="6769100" cy="1016000"/>
          </a:xfrm>
          <a:prstGeom prst="rect">
            <a:avLst/>
          </a:prstGeom>
          <a:noFill/>
          <a:ln w="9525">
            <a:noFill/>
            <a:miter lim="800000"/>
            <a:headEnd/>
            <a:tailEnd/>
          </a:ln>
        </p:spPr>
        <p:txBody>
          <a:bodyPr>
            <a:spAutoFit/>
          </a:bodyPr>
          <a:lstStyle/>
          <a:p>
            <a:pPr eaLnBrk="0" hangingPunct="0"/>
            <a:r>
              <a:rPr lang="en-AU" sz="2000"/>
              <a:t>How well do you &amp; others regard my level of professionalism and skills in the areas in which I give leadership?</a:t>
            </a:r>
          </a:p>
        </p:txBody>
      </p:sp>
      <p:sp>
        <p:nvSpPr>
          <p:cNvPr id="10" name="TextBox 9"/>
          <p:cNvSpPr txBox="1"/>
          <p:nvPr/>
        </p:nvSpPr>
        <p:spPr>
          <a:xfrm>
            <a:off x="395536" y="404664"/>
            <a:ext cx="8496944" cy="646331"/>
          </a:xfrm>
          <a:prstGeom prst="rect">
            <a:avLst/>
          </a:prstGeom>
          <a:noFill/>
        </p:spPr>
        <p:txBody>
          <a:bodyPr wrap="square">
            <a:spAutoFit/>
          </a:bodyPr>
          <a:lstStyle/>
          <a:p>
            <a:pPr eaLnBrk="0" hangingPunct="0">
              <a:defRPr/>
            </a:pPr>
            <a:r>
              <a:rPr lang="en-AU" sz="3600" b="1" dirty="0">
                <a:ln w="10160">
                  <a:solidFill>
                    <a:schemeClr val="tx2"/>
                  </a:solidFill>
                  <a:prstDash val="solid"/>
                </a:ln>
                <a:solidFill>
                  <a:schemeClr val="bg2">
                    <a:lumMod val="75000"/>
                  </a:schemeClr>
                </a:solidFill>
                <a:effectLst>
                  <a:outerShdw blurRad="38100" dist="32000" dir="5400000" algn="tl">
                    <a:srgbClr val="000000">
                      <a:alpha val="30000"/>
                    </a:srgbClr>
                  </a:outerShdw>
                </a:effectLst>
                <a:cs typeface="+mn-cs"/>
              </a:rPr>
              <a:t>Doing it </a:t>
            </a:r>
            <a:r>
              <a:rPr lang="en-AU" sz="3600" b="1" dirty="0" smtClean="0">
                <a:ln w="10160">
                  <a:solidFill>
                    <a:schemeClr val="tx2"/>
                  </a:solidFill>
                  <a:prstDash val="solid"/>
                </a:ln>
                <a:solidFill>
                  <a:schemeClr val="bg2">
                    <a:lumMod val="75000"/>
                  </a:schemeClr>
                </a:solidFill>
                <a:effectLst>
                  <a:outerShdw blurRad="38100" dist="32000" dir="5400000" algn="tl">
                    <a:srgbClr val="000000">
                      <a:alpha val="30000"/>
                    </a:srgbClr>
                  </a:outerShdw>
                </a:effectLst>
                <a:cs typeface="+mn-cs"/>
              </a:rPr>
              <a:t>the humble leadership way</a:t>
            </a:r>
            <a:endParaRPr lang="en-AU" sz="3600" b="1" dirty="0">
              <a:ln w="10160">
                <a:solidFill>
                  <a:schemeClr val="tx2"/>
                </a:solidFill>
                <a:prstDash val="solid"/>
              </a:ln>
              <a:solidFill>
                <a:schemeClr val="bg2">
                  <a:lumMod val="75000"/>
                </a:schemeClr>
              </a:solidFill>
              <a:effectLst>
                <a:outerShdw blurRad="38100" dist="32000" dir="5400000" algn="tl">
                  <a:srgbClr val="000000">
                    <a:alpha val="30000"/>
                  </a:srgbClr>
                </a:outerShdw>
              </a:effectLst>
              <a:cs typeface="+mn-cs"/>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619672" y="1196752"/>
            <a:ext cx="7524328" cy="523220"/>
          </a:xfrm>
          <a:prstGeom prst="rect">
            <a:avLst/>
          </a:prstGeom>
          <a:noFill/>
        </p:spPr>
        <p:txBody>
          <a:bodyPr>
            <a:spAutoFit/>
          </a:bodyPr>
          <a:lstStyle/>
          <a:p>
            <a:pPr eaLnBrk="0" hangingPunct="0">
              <a:defRPr/>
            </a:pPr>
            <a:r>
              <a:rPr lang="en-AU" sz="2800" b="1" dirty="0">
                <a:ln w="10160">
                  <a:solidFill>
                    <a:schemeClr val="tx2"/>
                  </a:solidFill>
                  <a:prstDash val="solid"/>
                </a:ln>
                <a:solidFill>
                  <a:schemeClr val="bg2">
                    <a:lumMod val="75000"/>
                  </a:schemeClr>
                </a:solidFill>
                <a:effectLst>
                  <a:outerShdw blurRad="38100" dist="32000" dir="5400000" algn="tl">
                    <a:srgbClr val="000000">
                      <a:alpha val="30000"/>
                    </a:srgbClr>
                  </a:outerShdw>
                </a:effectLst>
                <a:cs typeface="+mn-cs"/>
              </a:rPr>
              <a:t>f.  Check yourself out with a 360 review</a:t>
            </a:r>
          </a:p>
        </p:txBody>
      </p:sp>
      <p:sp>
        <p:nvSpPr>
          <p:cNvPr id="6" name="TextBox 5"/>
          <p:cNvSpPr txBox="1"/>
          <p:nvPr/>
        </p:nvSpPr>
        <p:spPr>
          <a:xfrm>
            <a:off x="179512" y="1916832"/>
            <a:ext cx="1800200" cy="1323439"/>
          </a:xfrm>
          <a:prstGeom prst="rect">
            <a:avLst/>
          </a:prstGeom>
          <a:noFill/>
        </p:spPr>
        <p:txBody>
          <a:bodyPr>
            <a:spAutoFit/>
          </a:bodyPr>
          <a:lstStyle/>
          <a:p>
            <a:pPr eaLnBrk="0" hangingPunct="0">
              <a:defRPr/>
            </a:pPr>
            <a:r>
              <a:rPr lang="en-AU" sz="2000" b="1" dirty="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cs typeface="+mn-cs"/>
              </a:rPr>
              <a:t>Is committed to making a difference</a:t>
            </a:r>
          </a:p>
        </p:txBody>
      </p:sp>
      <p:sp>
        <p:nvSpPr>
          <p:cNvPr id="32772" name="TextBox 6"/>
          <p:cNvSpPr txBox="1">
            <a:spLocks noChangeArrowheads="1"/>
          </p:cNvSpPr>
          <p:nvPr/>
        </p:nvSpPr>
        <p:spPr bwMode="auto">
          <a:xfrm>
            <a:off x="1835150" y="1989138"/>
            <a:ext cx="7308850" cy="1322387"/>
          </a:xfrm>
          <a:prstGeom prst="rect">
            <a:avLst/>
          </a:prstGeom>
          <a:noFill/>
          <a:ln w="9525">
            <a:noFill/>
            <a:miter lim="800000"/>
            <a:headEnd/>
            <a:tailEnd/>
          </a:ln>
        </p:spPr>
        <p:txBody>
          <a:bodyPr>
            <a:spAutoFit/>
          </a:bodyPr>
          <a:lstStyle/>
          <a:p>
            <a:pPr eaLnBrk="0" hangingPunct="0"/>
            <a:r>
              <a:rPr lang="en-AU" sz="2000"/>
              <a:t>To what extent do you feel that I am committed to improve the achievement of our mission?  Or do you feel I am just accepting our weaknesses &amp; limitations because I don’t have the energy or courage to make changes?</a:t>
            </a:r>
          </a:p>
        </p:txBody>
      </p:sp>
      <p:sp>
        <p:nvSpPr>
          <p:cNvPr id="9" name="TextBox 8"/>
          <p:cNvSpPr txBox="1"/>
          <p:nvPr/>
        </p:nvSpPr>
        <p:spPr>
          <a:xfrm>
            <a:off x="179512" y="3789040"/>
            <a:ext cx="1872208" cy="1015663"/>
          </a:xfrm>
          <a:prstGeom prst="rect">
            <a:avLst/>
          </a:prstGeom>
          <a:noFill/>
        </p:spPr>
        <p:txBody>
          <a:bodyPr>
            <a:spAutoFit/>
          </a:bodyPr>
          <a:lstStyle/>
          <a:p>
            <a:pPr eaLnBrk="0" hangingPunct="0">
              <a:defRPr/>
            </a:pPr>
            <a:r>
              <a:rPr lang="en-AU" sz="2000" b="1" dirty="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cs typeface="+mn-cs"/>
              </a:rPr>
              <a:t>Brings out the best in people</a:t>
            </a:r>
          </a:p>
        </p:txBody>
      </p:sp>
      <p:sp>
        <p:nvSpPr>
          <p:cNvPr id="32774" name="TextBox 9"/>
          <p:cNvSpPr txBox="1">
            <a:spLocks noChangeArrowheads="1"/>
          </p:cNvSpPr>
          <p:nvPr/>
        </p:nvSpPr>
        <p:spPr bwMode="auto">
          <a:xfrm>
            <a:off x="1943100" y="3860800"/>
            <a:ext cx="7200900" cy="708025"/>
          </a:xfrm>
          <a:prstGeom prst="rect">
            <a:avLst/>
          </a:prstGeom>
          <a:noFill/>
          <a:ln w="9525">
            <a:noFill/>
            <a:miter lim="800000"/>
            <a:headEnd/>
            <a:tailEnd/>
          </a:ln>
        </p:spPr>
        <p:txBody>
          <a:bodyPr>
            <a:spAutoFit/>
          </a:bodyPr>
          <a:lstStyle/>
          <a:p>
            <a:pPr eaLnBrk="0" hangingPunct="0"/>
            <a:r>
              <a:rPr lang="en-AU" sz="2000"/>
              <a:t>To what extent does my leadership evoke the best efforts, contributions, cooperation and enthusiasm in those I lead?</a:t>
            </a:r>
          </a:p>
        </p:txBody>
      </p:sp>
      <p:sp>
        <p:nvSpPr>
          <p:cNvPr id="10" name="TextBox 9"/>
          <p:cNvSpPr txBox="1"/>
          <p:nvPr/>
        </p:nvSpPr>
        <p:spPr>
          <a:xfrm>
            <a:off x="395536" y="404664"/>
            <a:ext cx="8496944" cy="646331"/>
          </a:xfrm>
          <a:prstGeom prst="rect">
            <a:avLst/>
          </a:prstGeom>
          <a:noFill/>
        </p:spPr>
        <p:txBody>
          <a:bodyPr wrap="square">
            <a:spAutoFit/>
          </a:bodyPr>
          <a:lstStyle/>
          <a:p>
            <a:pPr eaLnBrk="0" hangingPunct="0">
              <a:defRPr/>
            </a:pPr>
            <a:r>
              <a:rPr lang="en-AU" sz="3600" b="1" dirty="0">
                <a:ln w="10160">
                  <a:solidFill>
                    <a:schemeClr val="tx2"/>
                  </a:solidFill>
                  <a:prstDash val="solid"/>
                </a:ln>
                <a:solidFill>
                  <a:schemeClr val="bg2">
                    <a:lumMod val="75000"/>
                  </a:schemeClr>
                </a:solidFill>
                <a:effectLst>
                  <a:outerShdw blurRad="38100" dist="32000" dir="5400000" algn="tl">
                    <a:srgbClr val="000000">
                      <a:alpha val="30000"/>
                    </a:srgbClr>
                  </a:outerShdw>
                </a:effectLst>
                <a:cs typeface="+mn-cs"/>
              </a:rPr>
              <a:t>Doing it </a:t>
            </a:r>
            <a:r>
              <a:rPr lang="en-AU" sz="3600" b="1" dirty="0" smtClean="0">
                <a:ln w="10160">
                  <a:solidFill>
                    <a:schemeClr val="tx2"/>
                  </a:solidFill>
                  <a:prstDash val="solid"/>
                </a:ln>
                <a:solidFill>
                  <a:schemeClr val="bg2">
                    <a:lumMod val="75000"/>
                  </a:schemeClr>
                </a:solidFill>
                <a:effectLst>
                  <a:outerShdw blurRad="38100" dist="32000" dir="5400000" algn="tl">
                    <a:srgbClr val="000000">
                      <a:alpha val="30000"/>
                    </a:srgbClr>
                  </a:outerShdw>
                </a:effectLst>
                <a:cs typeface="+mn-cs"/>
              </a:rPr>
              <a:t>the humble leadership way</a:t>
            </a:r>
            <a:endParaRPr lang="en-AU" sz="3600" b="1" dirty="0">
              <a:ln w="10160">
                <a:solidFill>
                  <a:schemeClr val="tx2"/>
                </a:solidFill>
                <a:prstDash val="solid"/>
              </a:ln>
              <a:solidFill>
                <a:schemeClr val="bg2">
                  <a:lumMod val="75000"/>
                </a:schemeClr>
              </a:solidFill>
              <a:effectLst>
                <a:outerShdw blurRad="38100" dist="32000" dir="5400000" algn="tl">
                  <a:srgbClr val="000000">
                    <a:alpha val="30000"/>
                  </a:srgbClr>
                </a:outerShdw>
              </a:effectLst>
              <a:cs typeface="+mn-cs"/>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p:cNvPicPr>
            <a:picLocks noChangeAspect="1" noChangeArrowheads="1"/>
          </p:cNvPicPr>
          <p:nvPr/>
        </p:nvPicPr>
        <p:blipFill>
          <a:blip r:embed="rId2" cstate="screen"/>
          <a:srcRect/>
          <a:stretch>
            <a:fillRect/>
          </a:stretch>
        </p:blipFill>
        <p:spPr bwMode="auto">
          <a:xfrm>
            <a:off x="468313" y="1557338"/>
            <a:ext cx="2735262" cy="4019550"/>
          </a:xfrm>
          <a:prstGeom prst="rect">
            <a:avLst/>
          </a:prstGeom>
          <a:noFill/>
          <a:ln w="9525">
            <a:noFill/>
            <a:miter lim="800000"/>
            <a:headEnd/>
            <a:tailEnd/>
          </a:ln>
        </p:spPr>
      </p:pic>
      <p:sp>
        <p:nvSpPr>
          <p:cNvPr id="4" name="TextBox 3"/>
          <p:cNvSpPr txBox="1">
            <a:spLocks noChangeArrowheads="1"/>
          </p:cNvSpPr>
          <p:nvPr/>
        </p:nvSpPr>
        <p:spPr bwMode="auto">
          <a:xfrm>
            <a:off x="323850" y="5661025"/>
            <a:ext cx="2952750" cy="1016000"/>
          </a:xfrm>
          <a:prstGeom prst="rect">
            <a:avLst/>
          </a:prstGeom>
          <a:noFill/>
          <a:ln w="9525">
            <a:noFill/>
            <a:miter lim="800000"/>
            <a:headEnd/>
            <a:tailEnd/>
          </a:ln>
        </p:spPr>
        <p:txBody>
          <a:bodyPr>
            <a:spAutoFit/>
          </a:bodyPr>
          <a:lstStyle/>
          <a:p>
            <a:pPr eaLnBrk="0" hangingPunct="0"/>
            <a:r>
              <a:rPr lang="en-AU" sz="2000" i="1"/>
              <a:t>Building a civilized workplace and surviving one that isn’t</a:t>
            </a:r>
          </a:p>
        </p:txBody>
      </p:sp>
      <p:sp>
        <p:nvSpPr>
          <p:cNvPr id="5" name="TextBox 4"/>
          <p:cNvSpPr txBox="1">
            <a:spLocks noChangeArrowheads="1"/>
          </p:cNvSpPr>
          <p:nvPr/>
        </p:nvSpPr>
        <p:spPr bwMode="auto">
          <a:xfrm>
            <a:off x="6011863" y="5805488"/>
            <a:ext cx="2952750" cy="708025"/>
          </a:xfrm>
          <a:prstGeom prst="rect">
            <a:avLst/>
          </a:prstGeom>
          <a:noFill/>
          <a:ln w="9525">
            <a:noFill/>
            <a:miter lim="800000"/>
            <a:headEnd/>
            <a:tailEnd/>
          </a:ln>
        </p:spPr>
        <p:txBody>
          <a:bodyPr>
            <a:spAutoFit/>
          </a:bodyPr>
          <a:lstStyle/>
          <a:p>
            <a:pPr eaLnBrk="0" hangingPunct="0"/>
            <a:r>
              <a:rPr lang="en-AU" sz="2000" i="1"/>
              <a:t>How to be the best and learn from the worst</a:t>
            </a:r>
          </a:p>
        </p:txBody>
      </p:sp>
      <p:sp>
        <p:nvSpPr>
          <p:cNvPr id="33796" name="TextBox 5"/>
          <p:cNvSpPr txBox="1">
            <a:spLocks noChangeArrowheads="1"/>
          </p:cNvSpPr>
          <p:nvPr/>
        </p:nvSpPr>
        <p:spPr bwMode="auto">
          <a:xfrm>
            <a:off x="3348038" y="1484313"/>
            <a:ext cx="2663825" cy="2032000"/>
          </a:xfrm>
          <a:prstGeom prst="rect">
            <a:avLst/>
          </a:prstGeom>
          <a:noFill/>
          <a:ln w="9525">
            <a:noFill/>
            <a:miter lim="800000"/>
            <a:headEnd/>
            <a:tailEnd/>
          </a:ln>
        </p:spPr>
        <p:txBody>
          <a:bodyPr>
            <a:spAutoFit/>
          </a:bodyPr>
          <a:lstStyle/>
          <a:p>
            <a:pPr eaLnBrk="0" hangingPunct="0"/>
            <a:r>
              <a:rPr lang="en-AU"/>
              <a:t>Dr Robert Sutton – Sanford University professor of Management Science and Engineering, Organizational Behavior by courtesy</a:t>
            </a:r>
          </a:p>
        </p:txBody>
      </p:sp>
      <p:sp>
        <p:nvSpPr>
          <p:cNvPr id="8" name="TextBox 7"/>
          <p:cNvSpPr txBox="1"/>
          <p:nvPr/>
        </p:nvSpPr>
        <p:spPr>
          <a:xfrm>
            <a:off x="251520" y="332656"/>
            <a:ext cx="8784976" cy="584775"/>
          </a:xfrm>
          <a:prstGeom prst="rect">
            <a:avLst/>
          </a:prstGeom>
          <a:noFill/>
        </p:spPr>
        <p:txBody>
          <a:bodyPr wrap="square">
            <a:spAutoFit/>
          </a:bodyPr>
          <a:lstStyle/>
          <a:p>
            <a:pPr eaLnBrk="0" hangingPunct="0">
              <a:defRPr/>
            </a:pPr>
            <a:r>
              <a:rPr lang="en-AU" sz="3200" b="1" dirty="0">
                <a:ln w="17780" cmpd="sng">
                  <a:solidFill>
                    <a:srgbClr val="FFFFFF"/>
                  </a:solidFill>
                  <a:prstDash val="solid"/>
                  <a:miter lim="800000"/>
                </a:ln>
                <a:solidFill>
                  <a:schemeClr val="bg2">
                    <a:lumMod val="75000"/>
                  </a:schemeClr>
                </a:solidFill>
                <a:effectLst>
                  <a:outerShdw blurRad="50800" algn="tl" rotWithShape="0">
                    <a:srgbClr val="000000"/>
                  </a:outerShdw>
                </a:effectLst>
                <a:cs typeface="+mn-cs"/>
              </a:rPr>
              <a:t>Some helpful reference </a:t>
            </a:r>
            <a:r>
              <a:rPr lang="en-AU" sz="3200" b="1" dirty="0" smtClean="0">
                <a:ln w="17780" cmpd="sng">
                  <a:solidFill>
                    <a:srgbClr val="FFFFFF"/>
                  </a:solidFill>
                  <a:prstDash val="solid"/>
                  <a:miter lim="800000"/>
                </a:ln>
                <a:solidFill>
                  <a:schemeClr val="bg2">
                    <a:lumMod val="75000"/>
                  </a:schemeClr>
                </a:solidFill>
                <a:effectLst>
                  <a:outerShdw blurRad="50800" algn="tl" rotWithShape="0">
                    <a:srgbClr val="000000"/>
                  </a:outerShdw>
                </a:effectLst>
                <a:cs typeface="+mn-cs"/>
              </a:rPr>
              <a:t>books - business</a:t>
            </a:r>
            <a:endParaRPr lang="en-AU" sz="3200" b="1" dirty="0">
              <a:ln w="17780" cmpd="sng">
                <a:solidFill>
                  <a:srgbClr val="FFFFFF"/>
                </a:solidFill>
                <a:prstDash val="solid"/>
                <a:miter lim="800000"/>
              </a:ln>
              <a:solidFill>
                <a:schemeClr val="bg2">
                  <a:lumMod val="75000"/>
                </a:schemeClr>
              </a:solidFill>
              <a:effectLst>
                <a:outerShdw blurRad="50800" algn="tl" rotWithShape="0">
                  <a:srgbClr val="000000"/>
                </a:outerShdw>
              </a:effectLst>
              <a:cs typeface="+mn-cs"/>
            </a:endParaRPr>
          </a:p>
        </p:txBody>
      </p:sp>
      <p:pic>
        <p:nvPicPr>
          <p:cNvPr id="50181" name="Picture 5"/>
          <p:cNvPicPr>
            <a:picLocks noChangeAspect="1" noChangeArrowheads="1"/>
          </p:cNvPicPr>
          <p:nvPr/>
        </p:nvPicPr>
        <p:blipFill>
          <a:blip r:embed="rId3" cstate="screen"/>
          <a:srcRect/>
          <a:stretch>
            <a:fillRect/>
          </a:stretch>
        </p:blipFill>
        <p:spPr bwMode="auto">
          <a:xfrm>
            <a:off x="6227763" y="1557338"/>
            <a:ext cx="2665412" cy="4041775"/>
          </a:xfrm>
          <a:prstGeom prst="rect">
            <a:avLst/>
          </a:prstGeom>
          <a:noFill/>
          <a:ln w="9525">
            <a:noFill/>
            <a:miter lim="800000"/>
            <a:headEnd/>
            <a:tailEnd/>
          </a:ln>
        </p:spPr>
      </p:pic>
      <p:pic>
        <p:nvPicPr>
          <p:cNvPr id="33799" name="Picture 6"/>
          <p:cNvPicPr>
            <a:picLocks noChangeAspect="1" noChangeArrowheads="1"/>
          </p:cNvPicPr>
          <p:nvPr/>
        </p:nvPicPr>
        <p:blipFill>
          <a:blip r:embed="rId4" cstate="screen"/>
          <a:srcRect/>
          <a:stretch>
            <a:fillRect/>
          </a:stretch>
        </p:blipFill>
        <p:spPr bwMode="auto">
          <a:xfrm>
            <a:off x="3419475" y="3500438"/>
            <a:ext cx="2317750" cy="325596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50181"/>
                                        </p:tgtEl>
                                        <p:attrNameLst>
                                          <p:attrName>style.visibility</p:attrName>
                                        </p:attrNameLst>
                                      </p:cBhvr>
                                      <p:to>
                                        <p:strVal val="visible"/>
                                      </p:to>
                                    </p:set>
                                    <p:animEffect transition="in" filter="checkerboard(across)">
                                      <p:cBhvr>
                                        <p:cTn id="7" dur="500"/>
                                        <p:tgtEl>
                                          <p:spTgt spid="50181"/>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heckerboard(across)">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50178"/>
                                        </p:tgtEl>
                                        <p:attrNameLst>
                                          <p:attrName>style.visibility</p:attrName>
                                        </p:attrNameLst>
                                      </p:cBhvr>
                                      <p:to>
                                        <p:strVal val="visible"/>
                                      </p:to>
                                    </p:set>
                                    <p:animEffect transition="in" filter="checkerboard(across)">
                                      <p:cBhvr>
                                        <p:cTn id="17" dur="500"/>
                                        <p:tgtEl>
                                          <p:spTgt spid="50178"/>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checkerboard(across)">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a:spLocks noChangeArrowheads="1"/>
          </p:cNvSpPr>
          <p:nvPr/>
        </p:nvSpPr>
        <p:spPr bwMode="auto">
          <a:xfrm>
            <a:off x="755576" y="5157192"/>
            <a:ext cx="2880319" cy="1323439"/>
          </a:xfrm>
          <a:prstGeom prst="rect">
            <a:avLst/>
          </a:prstGeom>
          <a:noFill/>
          <a:ln w="9525">
            <a:noFill/>
            <a:miter lim="800000"/>
            <a:headEnd/>
            <a:tailEnd/>
          </a:ln>
        </p:spPr>
        <p:txBody>
          <a:bodyPr wrap="square">
            <a:spAutoFit/>
          </a:bodyPr>
          <a:lstStyle/>
          <a:p>
            <a:pPr eaLnBrk="0" hangingPunct="0"/>
            <a:r>
              <a:rPr lang="en-AU" sz="2000" i="1" dirty="0"/>
              <a:t>Recognizing &amp; Escaping Spiritual manipulation and False Spiritual Authority </a:t>
            </a:r>
            <a:r>
              <a:rPr lang="en-AU" sz="2000" i="1" dirty="0" smtClean="0"/>
              <a:t> ...</a:t>
            </a:r>
            <a:endParaRPr lang="en-AU" sz="2000" i="1" dirty="0"/>
          </a:p>
        </p:txBody>
      </p:sp>
      <p:sp>
        <p:nvSpPr>
          <p:cNvPr id="5" name="TextBox 4"/>
          <p:cNvSpPr txBox="1">
            <a:spLocks noChangeArrowheads="1"/>
          </p:cNvSpPr>
          <p:nvPr/>
        </p:nvSpPr>
        <p:spPr bwMode="auto">
          <a:xfrm>
            <a:off x="5868144" y="5157192"/>
            <a:ext cx="2952750" cy="708025"/>
          </a:xfrm>
          <a:prstGeom prst="rect">
            <a:avLst/>
          </a:prstGeom>
          <a:noFill/>
          <a:ln w="9525">
            <a:noFill/>
            <a:miter lim="800000"/>
            <a:headEnd/>
            <a:tailEnd/>
          </a:ln>
        </p:spPr>
        <p:txBody>
          <a:bodyPr>
            <a:spAutoFit/>
          </a:bodyPr>
          <a:lstStyle/>
          <a:p>
            <a:pPr eaLnBrk="0" hangingPunct="0"/>
            <a:r>
              <a:rPr lang="en-AU" sz="2000" i="1" dirty="0"/>
              <a:t>How to break free from Bad Church Experiences</a:t>
            </a:r>
          </a:p>
        </p:txBody>
      </p:sp>
      <p:pic>
        <p:nvPicPr>
          <p:cNvPr id="34820" name="Picture 2"/>
          <p:cNvPicPr>
            <a:picLocks noChangeAspect="1" noChangeArrowheads="1"/>
          </p:cNvPicPr>
          <p:nvPr/>
        </p:nvPicPr>
        <p:blipFill>
          <a:blip r:embed="rId2" cstate="screen"/>
          <a:srcRect/>
          <a:stretch>
            <a:fillRect/>
          </a:stretch>
        </p:blipFill>
        <p:spPr bwMode="auto">
          <a:xfrm>
            <a:off x="971550" y="1268413"/>
            <a:ext cx="2447925" cy="3825875"/>
          </a:xfrm>
          <a:prstGeom prst="rect">
            <a:avLst/>
          </a:prstGeom>
          <a:noFill/>
          <a:ln w="9525">
            <a:noFill/>
            <a:miter lim="800000"/>
            <a:headEnd/>
            <a:tailEnd/>
          </a:ln>
        </p:spPr>
      </p:pic>
      <p:pic>
        <p:nvPicPr>
          <p:cNvPr id="34821" name="Picture 3"/>
          <p:cNvPicPr>
            <a:picLocks noChangeAspect="1" noChangeArrowheads="1"/>
          </p:cNvPicPr>
          <p:nvPr/>
        </p:nvPicPr>
        <p:blipFill>
          <a:blip r:embed="rId3" cstate="screen"/>
          <a:srcRect/>
          <a:stretch>
            <a:fillRect/>
          </a:stretch>
        </p:blipFill>
        <p:spPr bwMode="auto">
          <a:xfrm>
            <a:off x="5940425" y="1152525"/>
            <a:ext cx="2449513" cy="3932238"/>
          </a:xfrm>
          <a:prstGeom prst="rect">
            <a:avLst/>
          </a:prstGeom>
          <a:noFill/>
          <a:ln w="9525">
            <a:noFill/>
            <a:miter lim="800000"/>
            <a:headEnd/>
            <a:tailEnd/>
          </a:ln>
        </p:spPr>
      </p:pic>
      <p:sp>
        <p:nvSpPr>
          <p:cNvPr id="5124" name="AutoShape 4" descr="data:image/jpeg;base64,/9j/4AAQSkZJRgABAQAAAQABAAD/2wCEAAkGBhQSERQUExQUFBUWFxUYFRUUFRQUFBQVFBQVFRcVFRUXHCYeFxklGRQUHy8gJCcpLCwsFR4xNTAqNSYrLCkBCQoKDgwOGg8PFywcHBwpKSwpKSkpKSksKSksLCwsLCwsLCkpKSksKSwsLCwpKSwpLCkpKSkpKSksKSkpKSwpKf/AABEIAMMBAwMBIgACEQEDEQH/xAAcAAABBQEBAQAAAAAAAAAAAAAEAAIDBQYBBwj/xAA+EAABAwIDBQUECQMEAwEAAAABAAIRAyEEEjEFQVFhcQYTIoGRMqGx0QcUI0JSYnLB8DOCkqKy4fEVQ3Oj/8QAGgEAAgMBAQAAAAAAAAAAAAAAAAECAwQFBv/EACURAAICAgMAAgIDAQEAAAAAAAABAhEDIQQSMSJBE1EycYEzBf/aAAwDAQACEQMRAD8At6Wo6eqvtiYmHFu592/qAuB1HwWfZvEwBJJOgaN55LOU+39QuihhTUa11nhzi6xs4Q3K0GJg7luatUTlG1R6xWw9Opaoxjx+doJ9dQqnGdiMM/2Q+kfyuzN/xd80fs7HitSZVALc4ktOrXCzmnoQUaxyzygn6iiOWcPHRg8b9H1dt6T6dUcJ7t/o63vVLiti16X9SjUaOJaS3/ISF6wnNeRoVRLBF+GuHPmvVZ4w8qbBvhenbQ7O4euZqUW5vxs+zf8A5N181mNq9hnUgX0XGqwXLCB3rRxEWeOl1X+FxOjh5+KS6vTKGoQSk5ohNtuIPRJ77KJdJ/aAK58SIabIOsbqcPsqpehdlftl/gPRee1j4itzt2rDDKptn9hsRXYKkBjHXa55yzrNjeLWIBCtx6RzuTbaRnJXR8dOZ5cVstl/RrWrVAHuDKYjNUsS7iKbZueZgL1Psh2NwuFINNgzReo+HVXdHH2RyaApyyJFUOPKW/EeR7E+j7HYiMmHc1p+9WPdD0PiPkFo2fQnissvrUGneA2o6PO0r12vtlrdL81U43bZdbRUvM/o1Q4qfp5Lj/orxTJyOo1YBsHOY48gHiPUrMbT2NWw7stem+mTpmHhd+l48LvIle5uxcqOsWvaWuAc06tcA5jurXCChZn9jnw4/WjwMhJmq9F7Q/R2x8vwgDHXJoOd4Hf/ACe72T+VxjmF56MO4PLcrg4GC0ghzSNQQbgrRGSl4c/JjljdM3fYbYGb7V2g9nqt1UxTKYE3duaFhNn9rBh6LGOplwaIhpgknVE1e12Glrm0nNfwJzSeBWealJ+FkZRS9NjiqsDi47ufBB1iWU3uIIhpid5OiE2PtyvUI8DKc7yZIHMwpdq7WeTkEOF8xi7uiy/ZqKzAuNV99NfQrJdv9oTXFMGzBB/U6590Bb6jRFCiXHUAk/EBeR9oHE1nl2pdJ6ugq/Crn/RTmfxok2RjCx9zA4nctrgq4rvYA/PlubyvNAp8Jin0nBzHFrhoR/LrTPH2KseVwPaO7tCDNGEuyHaFuLo+KBVZaoOPBw5FWmIwm8LG006Z1YyU1aKktXEX9VcuIGD7V2w3EE4bDS8vgVHwWtyi+Vs3M7zwWh2dstuHphot+KN8o+n2XpYUh1ME5rFzom2gHAaoPE1+8d4fZB14kLu9qjbOL21ovtg1fAWcCSOjjf3q0DoWfwWGqS1zQRcXNhB18oWhyyq479M0vSQFKU1IlDiQHrjnQkCosU8gSNxE9DZRoZW9o9kMrUC7KBUpyWuaACRqWujUFefPC9RxdqL53h3wXlznKmaRv42STTjfhW4gQV0OsmY190mOWSS2dKD0WOydkCo7O8WEZQRZx3knc33rW16DSBmMiNBaTz3wqvZtLLTBOroPRo0k9IT8VijYApT0imC/JNtlsYAt8vTkoTi4CEdiLKHvJVJ0Ix0TVKxKhJSlLOkSGpCouymOKAaH9+qnbmxG4nxNytrgWcbCqBoyoQJncHbuiLe66RfCnF09GbLBSVM8z2k45skFrmGHNc3KWuGoIndxUvZzDCpXbn+7eOJ3L0ersuhXIdVY1xgCTElrbtniReDwtostt7s0MI5tajmLRudcGTpMDpeb79y1d7VHJlj6M0mzaMudyEqxw+EAJc7cqjZW2GPYHM1cLjeOqI/8oC8U5BJu7kOHVYmmma1JPaKzbG3Q7E0qZMMztzcybDyEysn2+2EaNV7o8LnCDwMaHqNFo9u4imczobYndccLq6xGMpYrBsqkB7XNFOs07nN48CDvV0H12VZFejxhlOVM2lCvNqbGbTP2bpbOh9ociqZwWxNMxtNGj7BV8mLDZgPa4eY8Q+BXqoYvDtn7Q7uqx/4SCem9e4bJrd5SY4GZFjx4LNnW7OlwpWnEgxOLoscWue1rhEgkSJAI9xCS8i7V1XVsbiHgmO8c0dGeAf7VxCw2rFLmU2qPpLFYQVWOY4kTF2xIjhPoo6WzGUw0NFhvNyepRKoO2HaJ+GZRfTNAtc6+eoSXgtLYbTYJcBIdIIiFvk62zkK3pF6+wnhHxU6otm9qMPXLadKr3tQtcX5WloZlYXFz83syW2FzfkryVODT8ItUIricuKYhKPEtljgNYKkXEgBcU+cPJ/D+y80cLlb6vUjCGd2cejnLz/GGGB+4kg/sqJmnjyplVj/aXGHp56eahrVMxU+HpFzgACSeCxS9OvDUTWvxNgAQRAPIy0EG2vGOfJC1HSo3Om4BAEW0IlogHo3KpKFOVHIR43gSDIXAIXS4NsnteN5VVHRTQ0lIGVJmBXGMSGNLVFVKIe2ELWKBMg3lDYmqdP5qiNJQRMk/yAmiqfgRRxMR/OSMqw+k9j/E0tJjeYyzHOLjyVS0Ei3FvxR7nlrh0MdQSCOnh9yvh+zm5/TzfEZ8NWe1j7tc5pI+8AbEjmIPmi9l7RAq95JEtOYHjGqA27iB39SPxui0Q2YaOsIHv7a6q9xUjEpNDsTtR7pEzc/FG7B22/DlwN6b/bZ7pHNU5ABTjVT6KqF2Za443Jpvlh9mdRyQbaKHbUCmbiQmlQm7IKjIK9V+i3aYqYetSfVpUzh2PqNNUwCzXUfdaZzHcC2y8uqVA5cpuI3DfrfciUeypkoTcHcST6xNzqSSZ/MZ/dJRQup0QPqenUDgHNMg6ELyft/sdrMc+GtaKjWVAYJmRlqHoHDQcl62aAuR4SdY9l3UfuFU9oOz1LFsa2p9m9hOSpla+M1nNE2c02kHgFKUbVEINKVnk9HB1MP3dam4NdmHdxIGdoLgYPtAxB/WQvaNn40VabKrbB7WujhmElvkZHkvOcV2Aq06tJtfFgUajjTFRjC1zXZS8MN/AXZSAQYleh7NwDaNJrGlxAv4om94t1TxJpsllaaCkikurQZxLhXU0lIDK7exuWjUYNTUcB/dDvmqjaGzpwhG/LPnqEXi8Ka2MeJ8IMx0AlXOOw32RHFV1dlqdUePYeqrvY1Fz3SGzlvqARaZHy3oFmzoqOHBx+Kvtm0csFpjW3EuAbu3i5XO8Z3v5Q/wMxQMMHKTzLrkxzt5AKCvjcgAGpRFYS4EaaAaRFvkhcbhXHTXdvgpTeyGCPxBa9VxElwE6SQPSVSYus9j4cST/du6qTHdnX5ZtVrd41x702LGg/Z3IGUmJAItZOwmyKgY7MAyoak5WumnkIuMrSQACfCAZEa3SpVdljb7VRZbG2lnOWb8FdvrQb2sqbAbJDajHn2hc7wDERO9S9p6ju78OpMKtmlOkSP2+1pvfip6WPY+4IIWQGwny1vic9xAAZBAJ0BcbDqU/AY+lTIDg9xL3MBp1GOfLS25oiHZTmEOgTuBUlG0Vyy09v01kgyq174nqufW2huam/M0zvn/AJB5ahROOYSFGhSZYbNOaSeR/wBQUOKqyG74kdcr3OPxKn2WIaeQkeR0Qz62Ug24+viPxK0w8ObmfyMR2gYO+fqfEdYjxAExHOVTupKartEvcXneSfl7km1w481oRjYOaS59WKJqVIOi6MQExAwwpThhFM6uuCsgCIUoUppyE6ZTiECBiuqcU11Az6kSn+ahILhVxnM52y2Y92Hz4ei11Wm9tQBtnxTl00xo50xbervBV3vp031GZHuY1z2CfA5wktvdTFdUor7G3qjicE1IKQhxUdUwFJKHxnslJgZvA4loxFUnW8eZHyVtirsMiFXdm8ODVqvImLX4l3yBRm38aGUzfcofRJnnWPMVCRvurDZ1b7IHSC8H1t01nyC5Rohwvy96Ibh8lN0RaSQeBgGOdviufk1I7nFfaCT/AKH1CMzYnfMxI8UbkW6IsqukPHPG/usp45qmTtl+GNaOm+74qN2E3nyCKohA7V22yi0ucYaIvE6mNFE0tJIKZhsok6/BVWNlz76Kybtam5oNjIkEGxBEgjkqg4oVDY3G7giiDegzCEwPy+yeHAKCpsGnn7wU4dM2e8NnWchJEySbK0wbAWDmn93CLaB40zPt2Flc5zbSZc2SQeJvvRTsNEhW+cAc1WY/ED0+SSIzVEmBonu3HiDG7W3xPuQlYQ8gxJHhtxy265jB8la4UxTAGpy+RmcvHQSq7EU89aBp4bWOjg1t+RlaG6iYceP8uSvo8vx9KmD9m50cH7uIkcDa/BD0G71JtiPrFbL7Pe1MscM7oXNAFpRzpadDyZCiyqSlSJRAACkRIGUiVOKYAuuOqqPLKBD+8G5SOCh7repcyAOgJLoKSAPqAFIhIBdVxQNcuArr1xTQCXF0LqYHQhdonwHoiZQW1j9mfNJgUWxsaGU6lpJf+1v3QG0aL6xvICL2BTBY8kfeHwKLcLKFWifjKSrhQ1rgNwn0Q1KqXtgGCDM+6OisKx8ZHl6iFmalRzM0GNR6LJnW0zpcKemg+i0gwbm8qYFB4B8sBJzG8kWvJtHLTyRdMSVjkdTH+ydrZQWPwmcA5eTQLzPWxCmx21adENk2kF5iZAJsBzI9yrXdraEy5+VplviIaT4oniJynyKaRTkzSlqK0BV9hn2Q7KIiG2tyj2TewQeG7LtpEPp67ruktLZ8QiNQrH/zlN7i81BlBEAQQSLZgd069FI/azQ2oWuaCQWtJu0ZiAH2uWgxPASpeFbU9Nostk0nMYJcCd8aXujXlV9LGgkZTqB1ALd/QtIujmulvRVyNuHIp6+yCqReVQYtxLvfflKuqrtVS1Dcnn8EkRyhFXajjTBuHAuifxutm/YDzUm0sT9Xw1Sq32m0zl/+jnBjD5Fwd5J+zcM1xDntecvsNEBpcSTmJieXkqn6QMRkoCnmk1HiGjcymMxv+pzfdwVq+UkVOsWOUkee0m3v6lFNooZ1Tgp6GIgXW04TCCDusFzuwojVLrKelRA1TEdbRCc1gXM14CdlhAEThdaHZvZE1KYfUf3edpdTbEl0CxPJZx9a60L+2BdhmUu7+1a0sFWdGflG4wkxFG0JJzRZJAz6eC6mrqvKBrkyVI5RDVSQDwnLgSUhCVZt6rFN3RWblmu02Ktl42UX4SQ7s1R+xJ4u+DR80dWowFDsCnGHbzc74gfsj8U1L6B+mWrU/Geqze02xVe383+662OLYAZWV7Tsy1Wu0Dmi/Npj4EKjMvia+NKpjcMMrAN27+evqiaBQx9imbGQTI0ubfBPpEyufP07OF6KnE7JfXqEPcW0xYAG7hu6RdTs7M0WaU2+Yzf7pV9TojepO64KNstjBLwzdbYOHdqwNPENLCOhbb1VVieyrf8A11Hti94cD1/7W0OCN0HWwcaadE+xNpP1GZwmEfRqAj2Jjnce4E77rTYOtItMQBfkP+/RMpYJs3E8ZRWKe1rbCP8AlRciEYLt2A8RWgFVNd0M5396IxFWZ6qtx+MDBJvlBgcTFh8SnBXorzSS2X+B7RUKVPNUeAWiC3VwLYEZRqV5z2m2y7E1XVHWmzW/gYDZvXUnmSh6uJL3E7zqUHi3rZDGo7OZn5UsqUapEYClp05UTXKWjUylWmQMpUoUxFkL9YlI43cmInNSNFGQTqonY7go/rBKAoLZTAXcyGbVKUoCggv5pKFJAH1PKcEwJ4V5QcKZvTimlNAOC6AmgpwUgGVXQCVhdq4nNVPAFa7bOLyUnHkshs/C97Va0/eN+mpPpKrl+icUbDZlDLSptjRoJ6nxH4qTFNsiQh8SVMgUGOGqz/a+lOHa/wDA8Hyfb0mFpsa2xVVt6kz6lW7xzWNLcrS7fUsWMaBdziYEAEqqatMthLrJMoKoPdU+IpsPq0E/EqBmPAujKN6VL/50/wDY1UW18GWnM3R143Tv6cfNctneXlo0eBxweNUfRWAwu0HtMt1bu4jgrhvatseKQRuO89dClVFsJ/s1rhZAvdreyqB2kaGyXD+fugMV2qaR4QSolnZF6/EAfz+cFXYyoXHVZo7VeTJdPLcPmnu2qYR1ZW5h+MxQaAN6ott1jlA3uBJvexbHxRmEol7pPU8ggNseKqQC3wgCMzQ4b9DHEeivxL5GTkuoX+ypDcoQNS6MxrHNsWuaOJaQPXSEEtZyjsrocmJJDJJSATJXQUwJRSUgYEP3icK5QIIXJUPfFdYHOMAEnkgCcVOi4h3AgwZB4FcRYUfVtPEtNridCYg+Uy2d06qaVV4bZbg/MW02yWmpUa6XVchBAiM24C5tdWivRQKExyemuCkITQnEprVDjK+VpKYGe7TYrM5rB1KXZXDzUe+LNbA6uPyB9VV47ES8nUmzR8SrbY9Z9Oi+oTTZSa7xPqOytBgb/wBtVXey2tGkaocQxZTav0lNaIw9PMd9SrLac/kpWe8c3FvQrMVu2OKqyX4h4H4aeWk30YJPWVJyIKLNd2k2zTwbM1W73A93RBhz41c4n2KY3uPQSV5lidrVcVU+sVnTEtosHhp026FzGbpuAdTck6RW47FOxNfJJjV7i4l2RuviN98Dm5F4moMthAAsBoABAHQKtuy1KjTdm8RnwzOLC+mf7XEt/wBDmInE4cOEH/o8Vmux+OjEPok2qgFvKowEj1ZnH9jVrzTK5+VVJnb40u+NGXxeyXTMacNFV1acG62ldllT47CB0xZV2WVRm3sCicjsRhyDCjp4WdUJjaBGhEUaBJiLo9mEadyPwuGDdB80+wupzC4cMbG/eeaxe06TKleoZc3xuE5Q5vhsLWI0W12hiBSpuedwJHM6NHqQsc+nnEg+Ljx681dgV2zFzZeROYTZlVtqdZoB1hz2jzEXRrtjOd/U7mpvljgx/WQAD5goHD4xzLH3q2wuKzXWujnMrq3Zkn+m8fpqkNPTOPCfOFVYzZ9Sl/UY5nAkeE9HCx8itl33NTU6lo3HUbj1GhT6is8+XZW0xPZ6jUuJpH8gBbP6Db0IVLi+zFZl2xVHFlyOrD4vSVHqOykL10VFMaZkjeNQRBHUbl3uXcAkBD3q0XZbEU4fTc9tNz4yvdYdJOioXh/BRGm47kmNM2NfHYZriHZHEQC4EEEgCTKSx/1RySXULPrZdTV0LSZxFNcUJtTbVHDf1qjWE6M9qo7pTb4vMwOazOP+kVulCgXHc6s4NHXu2ST0JCLSCmzXGpwknldUW3Notpj7VzWcnEZj0Z7R9Fisft7EVvbq1A0/cYe6pjllZEjqSgGNA0HU7z570nImoFiNqOBc4BpcZylwOVreGXUnjcIPHYp1TKaji/L7APssn8DB4WnnE80w1OaFr4gKFFgLi8SDZA1KxDHQZUmLxCrA/O9rPxOAPTf/AKQUxBuDomiz89QBzvyt+630uevJPrjwiYQ7sRmqOPE+7ciquiYFXWrup1GPaYc0gtPBzTInlx5Er1DA41teiyq2wc0GOB0c08w4EeS8s2k3wzwKvOxG3u6qd08/Z1TYn7lUwAf0ugA88p4rNnh2WjZxcvSVPxm3rsVViqeVX5phR1cO02InqsNnZ62ZV0IF4utBitmNmRI9/wAVHT2azgSeJMx5BKxUU9GmZVjSYQinYHLoPRB4hxA/ZP0UtGY7WbRLntpN0b4nc3RYeQM/3KqoOUmLOaq4nUmp7rfsoaDJPNdDHGo0cLLPtNsJdSz2FncePX5p9OWWuCNVNQZbn/NUTVYHAT5HeFckUsjbWRFKsggwgwiGFMRYU3qYVFW06t7ohr+qYB1RlOp/UY1/AkeL/IXVfX7P03f03lnJ/ib6iCPenuqJNxEc0gKbGbFrMBJZmb+Kmc4HUC48wgG1mkRr0K1Yxh4qX6yK1B1Op4gy7CfaYHa5D924nnN5S6gZUVGJKwo9lMU8ZqdB9RpmHsjK6DHHUEEEbiCko0B7rtjtdh8OS0k1ag1p0oJaeFR/ss6XPJY/avbjEVZDHdwz8NE+M/qrHxf45VlqmJAEWA3BtghMRi9ynQqSDqmMa2eJud5J3lzjcnmgqu1z92yAe6UzenQ7DRtJ6kpbVJ1370AAu0wgC3bipUGIqIUPSc5FBYNizZDYQQH1OAyDjmeLn/G39y7jCTAAJJsANSTu6pYnwtFMQYmTuLj7Th8OgCiM5hHXVmTaVWYPVWLDuTACxzJaVXUhLVb122Kp6GsKMho9N7I7c+s0i15+2pAZ/wA7dG1eu535r/eV6WleTbL2i/DVmVmat1aTAew2ewncCN+4gHcvXdlY+liKTatIksdOohzSLFrhucPkRYhYM2OnaO1xM3ddX6iuq0SSuMomYhXLqQTXUQFnOgU+KYUPUw0Nc86NDnXt7LS79lcuoCZgfE/8LO9utsihR7lv9Ss0z+Sl7JcPzOMtH9x4KcE26RmzNRi5M84Y6zCeBnqWyffKZTN5CfGnQ/ApUQumjz7LDC4kb7fBFY7Fta2xHMqvpsSq0Gv9ryupWROUMQ55zaN3DjzRtN43/wA/l1EMPw+RXYITQic/zyXW1LpjXLpCBBHeW381FUKjzJ6AIy8ojZlfxuG5zbjjBPz9yCquhO2eftP7T8j8UDJ3bWqsJayrVY0Ew1ji1oJMmAOJJPUlJDVWiSuIEWD3gj4FDgrrHWTZgwd+ikB2VGRdPITHaoAexdZrCVIpr3QR1SAIypSuPem0zIQBX4t5aZGo3+74EodxkSNPhxCMxjFV06mV0bnW6HcVFkkH4Q3R6Dwlv+LopzydLcSU0IVZ0jmqpoh7vVWYMKn2g4hxjU+5RkNHMXjhMC/TQK97Cdrm4Wo5tTN3VSM0C9N7dKkfeESHAXiDeINJTwgyRF96g+rAXFiFXKNqmWQm4S7L096Dg4BwIIIBBBkEESCDvBBlcIKwfYLtHlLcO8+B5+yJ/wDXUOtPk1x04O/Ut60rn5IODo9FgyrLCx9GlJvbieA3n0XjO39pnE4mtWkgOks35abQG0xH6cvm4r0vtptDucFUj2qv2Tejwc//AObX+oXkoHt/pPuutHHjqzn8+fyUP9BsBMmZ0JE+n7oukIUeEdJ/tP7IgNiFsRymEEAEwcw3GInnl3J0fyee5R0yngpiCKd13Eghs7rfGEyg6DyOoTtoVAWGN8fEJiGaJ4cmN0TmoAdC6HJkpBAiKuE3CP8AH5H9lJWNkLhHeI9CkMkqvuUlDUeJK6kBY8OajxJ38EklMQ+Ux4XEkAOpFcqahJJAEtXRRYU6/wA4JJIYx2IMEEfib+yArVCQSblJJRYIJZoPL4J9IpJJgdzKvxnten7rqST8GiRmqFq+0kkoDGYVxzESYifMGxHAr2zYtd1TD0HvMufSpuceLnMBJtxKSSzZ/Dp/+e/kzL/SbVIbh2zY9+Y5juQD6OcPMrBO/p1OiSSnh/gU8z/syLA+0P0n4hF1AkktC8ML9OBStCSSAY4ptc2H6gkkmII4LkpJJgLikkkgAfHOhphCbNPiPQpJKL9AdUFykkkgD//Z"/>
          <p:cNvSpPr>
            <a:spLocks noChangeAspect="1" noChangeArrowheads="1"/>
          </p:cNvSpPr>
          <p:nvPr/>
        </p:nvSpPr>
        <p:spPr bwMode="auto">
          <a:xfrm>
            <a:off x="155575" y="-890588"/>
            <a:ext cx="2466975" cy="1857376"/>
          </a:xfrm>
          <a:prstGeom prst="rect">
            <a:avLst/>
          </a:prstGeom>
          <a:noFill/>
        </p:spPr>
        <p:txBody>
          <a:bodyPr vert="horz" wrap="square" lIns="91440" tIns="45720" rIns="91440" bIns="45720" numCol="1" anchor="t" anchorCtr="0" compatLnSpc="1">
            <a:prstTxWarp prst="textNoShape">
              <a:avLst/>
            </a:prstTxWarp>
          </a:bodyPr>
          <a:lstStyle/>
          <a:p>
            <a:endParaRPr lang="en-AU"/>
          </a:p>
        </p:txBody>
      </p:sp>
      <p:sp>
        <p:nvSpPr>
          <p:cNvPr id="5126" name="AutoShape 6" descr="data:image/jpeg;base64,/9j/4AAQSkZJRgABAQAAAQABAAD/2wCEAAkGBhQSERQUExQUFBUWFxUYFRUUFRQUFBQVFBQVFRcVFRUXHCYeFxklGRQUHy8gJCcpLCwsFR4xNTAqNSYrLCkBCQoKDgwOGg8PFywcHBwpKSwpKSkpKSksKSksLCwsLCwsLCkpKSksKSwsLCwpKSwpLCkpKSkpKSksKSkpKSwpKf/AABEIAMMBAwMBIgACEQEDEQH/xAAcAAABBQEBAQAAAAAAAAAAAAAEAAIDBQYBBwj/xAA+EAABAwIDBQUECQMEAwEAAAABAAIRAyEEEjEFQVFhcQYTIoGRMqGx0QcUI0JSYnLB8DOCkqKy4fEVQ3Oj/8QAGgEAAgMBAQAAAAAAAAAAAAAAAAECAwQFBv/EACURAAICAgMAAgIDAQEAAAAAAAABAhEDIQQSMSJBE1EycYEzBf/aAAwDAQACEQMRAD8At6Wo6eqvtiYmHFu592/qAuB1HwWfZvEwBJJOgaN55LOU+39QuihhTUa11nhzi6xs4Q3K0GJg7luatUTlG1R6xWw9Opaoxjx+doJ9dQqnGdiMM/2Q+kfyuzN/xd80fs7HitSZVALc4ktOrXCzmnoQUaxyzygn6iiOWcPHRg8b9H1dt6T6dUcJ7t/o63vVLiti16X9SjUaOJaS3/ISF6wnNeRoVRLBF+GuHPmvVZ4w8qbBvhenbQ7O4euZqUW5vxs+zf8A5N181mNq9hnUgX0XGqwXLCB3rRxEWeOl1X+FxOjh5+KS6vTKGoQSk5ohNtuIPRJ77KJdJ/aAK58SIabIOsbqcPsqpehdlftl/gPRee1j4itzt2rDDKptn9hsRXYKkBjHXa55yzrNjeLWIBCtx6RzuTbaRnJXR8dOZ5cVstl/RrWrVAHuDKYjNUsS7iKbZueZgL1Psh2NwuFINNgzReo+HVXdHH2RyaApyyJFUOPKW/EeR7E+j7HYiMmHc1p+9WPdD0PiPkFo2fQnissvrUGneA2o6PO0r12vtlrdL81U43bZdbRUvM/o1Q4qfp5Lj/orxTJyOo1YBsHOY48gHiPUrMbT2NWw7stem+mTpmHhd+l48LvIle5uxcqOsWvaWuAc06tcA5jurXCChZn9jnw4/WjwMhJmq9F7Q/R2x8vwgDHXJoOd4Hf/ACe72T+VxjmF56MO4PLcrg4GC0ghzSNQQbgrRGSl4c/JjljdM3fYbYGb7V2g9nqt1UxTKYE3duaFhNn9rBh6LGOplwaIhpgknVE1e12Glrm0nNfwJzSeBWealJ+FkZRS9NjiqsDi47ufBB1iWU3uIIhpid5OiE2PtyvUI8DKc7yZIHMwpdq7WeTkEOF8xi7uiy/ZqKzAuNV99NfQrJdv9oTXFMGzBB/U6590Bb6jRFCiXHUAk/EBeR9oHE1nl2pdJ6ugq/Crn/RTmfxok2RjCx9zA4nctrgq4rvYA/PlubyvNAp8Jin0nBzHFrhoR/LrTPH2KseVwPaO7tCDNGEuyHaFuLo+KBVZaoOPBw5FWmIwm8LG006Z1YyU1aKktXEX9VcuIGD7V2w3EE4bDS8vgVHwWtyi+Vs3M7zwWh2dstuHphot+KN8o+n2XpYUh1ME5rFzom2gHAaoPE1+8d4fZB14kLu9qjbOL21ovtg1fAWcCSOjjf3q0DoWfwWGqS1zQRcXNhB18oWhyyq479M0vSQFKU1IlDiQHrjnQkCosU8gSNxE9DZRoZW9o9kMrUC7KBUpyWuaACRqWujUFefPC9RxdqL53h3wXlznKmaRv42STTjfhW4gQV0OsmY190mOWSS2dKD0WOydkCo7O8WEZQRZx3knc33rW16DSBmMiNBaTz3wqvZtLLTBOroPRo0k9IT8VijYApT0imC/JNtlsYAt8vTkoTi4CEdiLKHvJVJ0Ix0TVKxKhJSlLOkSGpCouymOKAaH9+qnbmxG4nxNytrgWcbCqBoyoQJncHbuiLe66RfCnF09GbLBSVM8z2k45skFrmGHNc3KWuGoIndxUvZzDCpXbn+7eOJ3L0ersuhXIdVY1xgCTElrbtniReDwtostt7s0MI5tajmLRudcGTpMDpeb79y1d7VHJlj6M0mzaMudyEqxw+EAJc7cqjZW2GPYHM1cLjeOqI/8oC8U5BJu7kOHVYmmma1JPaKzbG3Q7E0qZMMztzcybDyEysn2+2EaNV7o8LnCDwMaHqNFo9u4imczobYndccLq6xGMpYrBsqkB7XNFOs07nN48CDvV0H12VZFejxhlOVM2lCvNqbGbTP2bpbOh9ociqZwWxNMxtNGj7BV8mLDZgPa4eY8Q+BXqoYvDtn7Q7uqx/4SCem9e4bJrd5SY4GZFjx4LNnW7OlwpWnEgxOLoscWue1rhEgkSJAI9xCS8i7V1XVsbiHgmO8c0dGeAf7VxCw2rFLmU2qPpLFYQVWOY4kTF2xIjhPoo6WzGUw0NFhvNyepRKoO2HaJ+GZRfTNAtc6+eoSXgtLYbTYJcBIdIIiFvk62zkK3pF6+wnhHxU6otm9qMPXLadKr3tQtcX5WloZlYXFz83syW2FzfkryVODT8ItUIricuKYhKPEtljgNYKkXEgBcU+cPJ/D+y80cLlb6vUjCGd2cejnLz/GGGB+4kg/sqJmnjyplVj/aXGHp56eahrVMxU+HpFzgACSeCxS9OvDUTWvxNgAQRAPIy0EG2vGOfJC1HSo3Om4BAEW0IlogHo3KpKFOVHIR43gSDIXAIXS4NsnteN5VVHRTQ0lIGVJmBXGMSGNLVFVKIe2ELWKBMg3lDYmqdP5qiNJQRMk/yAmiqfgRRxMR/OSMqw+k9j/E0tJjeYyzHOLjyVS0Ei3FvxR7nlrh0MdQSCOnh9yvh+zm5/TzfEZ8NWe1j7tc5pI+8AbEjmIPmi9l7RAq95JEtOYHjGqA27iB39SPxui0Q2YaOsIHv7a6q9xUjEpNDsTtR7pEzc/FG7B22/DlwN6b/bZ7pHNU5ABTjVT6KqF2Za443Jpvlh9mdRyQbaKHbUCmbiQmlQm7IKjIK9V+i3aYqYetSfVpUzh2PqNNUwCzXUfdaZzHcC2y8uqVA5cpuI3DfrfciUeypkoTcHcST6xNzqSSZ/MZ/dJRQup0QPqenUDgHNMg6ELyft/sdrMc+GtaKjWVAYJmRlqHoHDQcl62aAuR4SdY9l3UfuFU9oOz1LFsa2p9m9hOSpla+M1nNE2c02kHgFKUbVEINKVnk9HB1MP3dam4NdmHdxIGdoLgYPtAxB/WQvaNn40VabKrbB7WujhmElvkZHkvOcV2Aq06tJtfFgUajjTFRjC1zXZS8MN/AXZSAQYleh7NwDaNJrGlxAv4om94t1TxJpsllaaCkikurQZxLhXU0lIDK7exuWjUYNTUcB/dDvmqjaGzpwhG/LPnqEXi8Ka2MeJ8IMx0AlXOOw32RHFV1dlqdUePYeqrvY1Fz3SGzlvqARaZHy3oFmzoqOHBx+Kvtm0csFpjW3EuAbu3i5XO8Z3v5Q/wMxQMMHKTzLrkxzt5AKCvjcgAGpRFYS4EaaAaRFvkhcbhXHTXdvgpTeyGCPxBa9VxElwE6SQPSVSYus9j4cST/du6qTHdnX5ZtVrd41x702LGg/Z3IGUmJAItZOwmyKgY7MAyoak5WumnkIuMrSQACfCAZEa3SpVdljb7VRZbG2lnOWb8FdvrQb2sqbAbJDajHn2hc7wDERO9S9p6ju78OpMKtmlOkSP2+1pvfip6WPY+4IIWQGwny1vic9xAAZBAJ0BcbDqU/AY+lTIDg9xL3MBp1GOfLS25oiHZTmEOgTuBUlG0Vyy09v01kgyq174nqufW2huam/M0zvn/AJB5ahROOYSFGhSZYbNOaSeR/wBQUOKqyG74kdcr3OPxKn2WIaeQkeR0Qz62Ug24+viPxK0w8ObmfyMR2gYO+fqfEdYjxAExHOVTupKartEvcXneSfl7km1w481oRjYOaS59WKJqVIOi6MQExAwwpThhFM6uuCsgCIUoUppyE6ZTiECBiuqcU11Az6kSn+ahILhVxnM52y2Y92Hz4ei11Wm9tQBtnxTl00xo50xbervBV3vp031GZHuY1z2CfA5wktvdTFdUor7G3qjicE1IKQhxUdUwFJKHxnslJgZvA4loxFUnW8eZHyVtirsMiFXdm8ODVqvImLX4l3yBRm38aGUzfcofRJnnWPMVCRvurDZ1b7IHSC8H1t01nyC5Rohwvy96Ibh8lN0RaSQeBgGOdviufk1I7nFfaCT/AKH1CMzYnfMxI8UbkW6IsqukPHPG/usp45qmTtl+GNaOm+74qN2E3nyCKohA7V22yi0ucYaIvE6mNFE0tJIKZhsok6/BVWNlz76Kybtam5oNjIkEGxBEgjkqg4oVDY3G7giiDegzCEwPy+yeHAKCpsGnn7wU4dM2e8NnWchJEySbK0wbAWDmn93CLaB40zPt2Flc5zbSZc2SQeJvvRTsNEhW+cAc1WY/ED0+SSIzVEmBonu3HiDG7W3xPuQlYQ8gxJHhtxy265jB8la4UxTAGpy+RmcvHQSq7EU89aBp4bWOjg1t+RlaG6iYceP8uSvo8vx9KmD9m50cH7uIkcDa/BD0G71JtiPrFbL7Pe1MscM7oXNAFpRzpadDyZCiyqSlSJRAACkRIGUiVOKYAuuOqqPLKBD+8G5SOCh7repcyAOgJLoKSAPqAFIhIBdVxQNcuArr1xTQCXF0LqYHQhdonwHoiZQW1j9mfNJgUWxsaGU6lpJf+1v3QG0aL6xvICL2BTBY8kfeHwKLcLKFWifjKSrhQ1rgNwn0Q1KqXtgGCDM+6OisKx8ZHl6iFmalRzM0GNR6LJnW0zpcKemg+i0gwbm8qYFB4B8sBJzG8kWvJtHLTyRdMSVjkdTH+ydrZQWPwmcA5eTQLzPWxCmx21adENk2kF5iZAJsBzI9yrXdraEy5+VplviIaT4oniJynyKaRTkzSlqK0BV9hn2Q7KIiG2tyj2TewQeG7LtpEPp67ruktLZ8QiNQrH/zlN7i81BlBEAQQSLZgd069FI/azQ2oWuaCQWtJu0ZiAH2uWgxPASpeFbU9Nostk0nMYJcCd8aXujXlV9LGgkZTqB1ALd/QtIujmulvRVyNuHIp6+yCqReVQYtxLvfflKuqrtVS1Dcnn8EkRyhFXajjTBuHAuifxutm/YDzUm0sT9Xw1Sq32m0zl/+jnBjD5Fwd5J+zcM1xDntecvsNEBpcSTmJieXkqn6QMRkoCnmk1HiGjcymMxv+pzfdwVq+UkVOsWOUkee0m3v6lFNooZ1Tgp6GIgXW04TCCDusFzuwojVLrKelRA1TEdbRCc1gXM14CdlhAEThdaHZvZE1KYfUf3edpdTbEl0CxPJZx9a60L+2BdhmUu7+1a0sFWdGflG4wkxFG0JJzRZJAz6eC6mrqvKBrkyVI5RDVSQDwnLgSUhCVZt6rFN3RWblmu02Ktl42UX4SQ7s1R+xJ4u+DR80dWowFDsCnGHbzc74gfsj8U1L6B+mWrU/Geqze02xVe383+662OLYAZWV7Tsy1Wu0Dmi/Npj4EKjMvia+NKpjcMMrAN27+evqiaBQx9imbGQTI0ubfBPpEyufP07OF6KnE7JfXqEPcW0xYAG7hu6RdTs7M0WaU2+Yzf7pV9TojepO64KNstjBLwzdbYOHdqwNPENLCOhbb1VVieyrf8A11Hti94cD1/7W0OCN0HWwcaadE+xNpP1GZwmEfRqAj2Jjnce4E77rTYOtItMQBfkP+/RMpYJs3E8ZRWKe1rbCP8AlRciEYLt2A8RWgFVNd0M5396IxFWZ6qtx+MDBJvlBgcTFh8SnBXorzSS2X+B7RUKVPNUeAWiC3VwLYEZRqV5z2m2y7E1XVHWmzW/gYDZvXUnmSh6uJL3E7zqUHi3rZDGo7OZn5UsqUapEYClp05UTXKWjUylWmQMpUoUxFkL9YlI43cmInNSNFGQTqonY7go/rBKAoLZTAXcyGbVKUoCggv5pKFJAH1PKcEwJ4V5QcKZvTimlNAOC6AmgpwUgGVXQCVhdq4nNVPAFa7bOLyUnHkshs/C97Va0/eN+mpPpKrl+icUbDZlDLSptjRoJ6nxH4qTFNsiQh8SVMgUGOGqz/a+lOHa/wDA8Hyfb0mFpsa2xVVt6kz6lW7xzWNLcrS7fUsWMaBdziYEAEqqatMthLrJMoKoPdU+IpsPq0E/EqBmPAujKN6VL/50/wDY1UW18GWnM3R143Tv6cfNctneXlo0eBxweNUfRWAwu0HtMt1bu4jgrhvatseKQRuO89dClVFsJ/s1rhZAvdreyqB2kaGyXD+fugMV2qaR4QSolnZF6/EAfz+cFXYyoXHVZo7VeTJdPLcPmnu2qYR1ZW5h+MxQaAN6ott1jlA3uBJvexbHxRmEol7pPU8ggNseKqQC3wgCMzQ4b9DHEeivxL5GTkuoX+ypDcoQNS6MxrHNsWuaOJaQPXSEEtZyjsrocmJJDJJSATJXQUwJRSUgYEP3icK5QIIXJUPfFdYHOMAEnkgCcVOi4h3AgwZB4FcRYUfVtPEtNridCYg+Uy2d06qaVV4bZbg/MW02yWmpUa6XVchBAiM24C5tdWivRQKExyemuCkITQnEprVDjK+VpKYGe7TYrM5rB1KXZXDzUe+LNbA6uPyB9VV47ES8nUmzR8SrbY9Z9Oi+oTTZSa7xPqOytBgb/wBtVXey2tGkaocQxZTav0lNaIw9PMd9SrLac/kpWe8c3FvQrMVu2OKqyX4h4H4aeWk30YJPWVJyIKLNd2k2zTwbM1W73A93RBhz41c4n2KY3uPQSV5lidrVcVU+sVnTEtosHhp026FzGbpuAdTck6RW47FOxNfJJjV7i4l2RuviN98Dm5F4moMthAAsBoABAHQKtuy1KjTdm8RnwzOLC+mf7XEt/wBDmInE4cOEH/o8Vmux+OjEPok2qgFvKowEj1ZnH9jVrzTK5+VVJnb40u+NGXxeyXTMacNFV1acG62ldllT47CB0xZV2WVRm3sCicjsRhyDCjp4WdUJjaBGhEUaBJiLo9mEadyPwuGDdB80+wupzC4cMbG/eeaxe06TKleoZc3xuE5Q5vhsLWI0W12hiBSpuedwJHM6NHqQsc+nnEg+Ljx681dgV2zFzZeROYTZlVtqdZoB1hz2jzEXRrtjOd/U7mpvljgx/WQAD5goHD4xzLH3q2wuKzXWujnMrq3Zkn+m8fpqkNPTOPCfOFVYzZ9Sl/UY5nAkeE9HCx8itl33NTU6lo3HUbj1GhT6is8+XZW0xPZ6jUuJpH8gBbP6Db0IVLi+zFZl2xVHFlyOrD4vSVHqOykL10VFMaZkjeNQRBHUbl3uXcAkBD3q0XZbEU4fTc9tNz4yvdYdJOioXh/BRGm47kmNM2NfHYZriHZHEQC4EEEgCTKSx/1RySXULPrZdTV0LSZxFNcUJtTbVHDf1qjWE6M9qo7pTb4vMwOazOP+kVulCgXHc6s4NHXu2ST0JCLSCmzXGpwknldUW3Notpj7VzWcnEZj0Z7R9Fisft7EVvbq1A0/cYe6pjllZEjqSgGNA0HU7z570nImoFiNqOBc4BpcZylwOVreGXUnjcIPHYp1TKaji/L7APssn8DB4WnnE80w1OaFr4gKFFgLi8SDZA1KxDHQZUmLxCrA/O9rPxOAPTf/AKQUxBuDomiz89QBzvyt+630uevJPrjwiYQ7sRmqOPE+7ciquiYFXWrup1GPaYc0gtPBzTInlx5Er1DA41teiyq2wc0GOB0c08w4EeS8s2k3wzwKvOxG3u6qd08/Z1TYn7lUwAf0ugA88p4rNnh2WjZxcvSVPxm3rsVViqeVX5phR1cO02InqsNnZ62ZV0IF4utBitmNmRI9/wAVHT2azgSeJMx5BKxUU9GmZVjSYQinYHLoPRB4hxA/ZP0UtGY7WbRLntpN0b4nc3RYeQM/3KqoOUmLOaq4nUmp7rfsoaDJPNdDHGo0cLLPtNsJdSz2FncePX5p9OWWuCNVNQZbn/NUTVYHAT5HeFckUsjbWRFKsggwgwiGFMRYU3qYVFW06t7ohr+qYB1RlOp/UY1/AkeL/IXVfX7P03f03lnJ/ib6iCPenuqJNxEc0gKbGbFrMBJZmb+Kmc4HUC48wgG1mkRr0K1Yxh4qX6yK1B1Op4gy7CfaYHa5D924nnN5S6gZUVGJKwo9lMU8ZqdB9RpmHsjK6DHHUEEEbiCko0B7rtjtdh8OS0k1ag1p0oJaeFR/ss6XPJY/avbjEVZDHdwz8NE+M/qrHxf45VlqmJAEWA3BtghMRi9ynQqSDqmMa2eJud5J3lzjcnmgqu1z92yAe6UzenQ7DRtJ6kpbVJ1370AAu0wgC3bipUGIqIUPSc5FBYNizZDYQQH1OAyDjmeLn/G39y7jCTAAJJsANSTu6pYnwtFMQYmTuLj7Th8OgCiM5hHXVmTaVWYPVWLDuTACxzJaVXUhLVb122Kp6GsKMho9N7I7c+s0i15+2pAZ/wA7dG1eu535r/eV6WleTbL2i/DVmVmat1aTAew2ewncCN+4gHcvXdlY+liKTatIksdOohzSLFrhucPkRYhYM2OnaO1xM3ddX6iuq0SSuMomYhXLqQTXUQFnOgU+KYUPUw0Nc86NDnXt7LS79lcuoCZgfE/8LO9utsihR7lv9Ss0z+Sl7JcPzOMtH9x4KcE26RmzNRi5M84Y6zCeBnqWyffKZTN5CfGnQ/ApUQumjz7LDC4kb7fBFY7Fta2xHMqvpsSq0Gv9ryupWROUMQ55zaN3DjzRtN43/wA/l1EMPw+RXYITQic/zyXW1LpjXLpCBBHeW381FUKjzJ6AIy8ojZlfxuG5zbjjBPz9yCquhO2eftP7T8j8UDJ3bWqsJayrVY0Ew1ji1oJMmAOJJPUlJDVWiSuIEWD3gj4FDgrrHWTZgwd+ikB2VGRdPITHaoAexdZrCVIpr3QR1SAIypSuPem0zIQBX4t5aZGo3+74EodxkSNPhxCMxjFV06mV0bnW6HcVFkkH4Q3R6Dwlv+LopzydLcSU0IVZ0jmqpoh7vVWYMKn2g4hxjU+5RkNHMXjhMC/TQK97Cdrm4Wo5tTN3VSM0C9N7dKkfeESHAXiDeINJTwgyRF96g+rAXFiFXKNqmWQm4S7L096Dg4BwIIIBBBkEESCDvBBlcIKwfYLtHlLcO8+B5+yJ/wDXUOtPk1x04O/Ut60rn5IODo9FgyrLCx9GlJvbieA3n0XjO39pnE4mtWkgOks35abQG0xH6cvm4r0vtptDucFUj2qv2Tejwc//AObX+oXkoHt/pPuutHHjqzn8+fyUP9BsBMmZ0JE+n7oukIUeEdJ/tP7IgNiFsRymEEAEwcw3GInnl3J0fyee5R0yngpiCKd13Eghs7rfGEyg6DyOoTtoVAWGN8fEJiGaJ4cmN0TmoAdC6HJkpBAiKuE3CP8AH5H9lJWNkLhHeI9CkMkqvuUlDUeJK6kBY8OajxJ38EklMQ+Ux4XEkAOpFcqahJJAEtXRRYU6/wA4JJIYx2IMEEfib+yArVCQSblJJRYIJZoPL4J9IpJJgdzKvxnten7rqST8GiRmqFq+0kkoDGYVxzESYifMGxHAr2zYtd1TD0HvMufSpuceLnMBJtxKSSzZ/Dp/+e/kzL/SbVIbh2zY9+Y5juQD6OcPMrBO/p1OiSSnh/gU8z/syLA+0P0n4hF1AkktC8ML9OBStCSSAY4ptc2H6gkkmII4LkpJJgLikkkgAfHOhphCbNPiPQpJKL9AdUFykkkgD//Z"/>
          <p:cNvSpPr>
            <a:spLocks noChangeAspect="1" noChangeArrowheads="1"/>
          </p:cNvSpPr>
          <p:nvPr/>
        </p:nvSpPr>
        <p:spPr bwMode="auto">
          <a:xfrm>
            <a:off x="155575" y="-890588"/>
            <a:ext cx="2466975" cy="1857376"/>
          </a:xfrm>
          <a:prstGeom prst="rect">
            <a:avLst/>
          </a:prstGeom>
          <a:noFill/>
        </p:spPr>
        <p:txBody>
          <a:bodyPr vert="horz" wrap="square" lIns="91440" tIns="45720" rIns="91440" bIns="45720" numCol="1" anchor="t" anchorCtr="0" compatLnSpc="1">
            <a:prstTxWarp prst="textNoShape">
              <a:avLst/>
            </a:prstTxWarp>
          </a:bodyPr>
          <a:lstStyle/>
          <a:p>
            <a:endParaRPr lang="en-AU"/>
          </a:p>
        </p:txBody>
      </p:sp>
      <p:pic>
        <p:nvPicPr>
          <p:cNvPr id="5128" name="Picture 8" descr="https://encrypted-tbn3.google.com/images?q=tbn:ANd9GcRXjooAvLhbVp0_v9QrQsSe81ZkceO4h8sqCwxHNv_6gvz6wyvb"/>
          <p:cNvPicPr>
            <a:picLocks noChangeAspect="1" noChangeArrowheads="1"/>
          </p:cNvPicPr>
          <p:nvPr/>
        </p:nvPicPr>
        <p:blipFill>
          <a:blip r:embed="rId4" cstate="screen"/>
          <a:srcRect/>
          <a:stretch>
            <a:fillRect/>
          </a:stretch>
        </p:blipFill>
        <p:spPr bwMode="auto">
          <a:xfrm>
            <a:off x="3707904" y="1124744"/>
            <a:ext cx="1907724" cy="2283077"/>
          </a:xfrm>
          <a:prstGeom prst="rect">
            <a:avLst/>
          </a:prstGeom>
          <a:noFill/>
        </p:spPr>
      </p:pic>
      <p:pic>
        <p:nvPicPr>
          <p:cNvPr id="5122" name="Picture 2" descr="http://thegospeluncensored.com/wp-content/uploads/2011/03/kenblue-291x300.jpg"/>
          <p:cNvPicPr>
            <a:picLocks noChangeAspect="1" noChangeArrowheads="1"/>
          </p:cNvPicPr>
          <p:nvPr/>
        </p:nvPicPr>
        <p:blipFill>
          <a:blip r:embed="rId5" cstate="screen"/>
          <a:srcRect/>
          <a:stretch>
            <a:fillRect/>
          </a:stretch>
        </p:blipFill>
        <p:spPr bwMode="auto">
          <a:xfrm>
            <a:off x="3707904" y="3645024"/>
            <a:ext cx="1944216" cy="2527481"/>
          </a:xfrm>
          <a:prstGeom prst="rect">
            <a:avLst/>
          </a:prstGeom>
          <a:noFill/>
        </p:spPr>
      </p:pic>
      <p:pic>
        <p:nvPicPr>
          <p:cNvPr id="11" name="Picture 2"/>
          <p:cNvPicPr>
            <a:picLocks noChangeAspect="1" noChangeArrowheads="1"/>
          </p:cNvPicPr>
          <p:nvPr/>
        </p:nvPicPr>
        <p:blipFill>
          <a:blip r:embed="rId6" cstate="screen"/>
          <a:srcRect/>
          <a:stretch>
            <a:fillRect/>
          </a:stretch>
        </p:blipFill>
        <p:spPr bwMode="auto">
          <a:xfrm>
            <a:off x="3851920" y="3068960"/>
            <a:ext cx="1584176" cy="216024"/>
          </a:xfrm>
          <a:prstGeom prst="rect">
            <a:avLst/>
          </a:prstGeom>
          <a:noFill/>
          <a:ln w="9525">
            <a:noFill/>
            <a:miter lim="800000"/>
            <a:headEnd/>
            <a:tailEnd/>
          </a:ln>
        </p:spPr>
      </p:pic>
      <p:pic>
        <p:nvPicPr>
          <p:cNvPr id="12" name="Picture 3"/>
          <p:cNvPicPr>
            <a:picLocks noChangeAspect="1" noChangeArrowheads="1"/>
          </p:cNvPicPr>
          <p:nvPr/>
        </p:nvPicPr>
        <p:blipFill>
          <a:blip r:embed="rId7" cstate="screen"/>
          <a:srcRect/>
          <a:stretch>
            <a:fillRect/>
          </a:stretch>
        </p:blipFill>
        <p:spPr bwMode="auto">
          <a:xfrm>
            <a:off x="3923928" y="5733256"/>
            <a:ext cx="1584176" cy="216023"/>
          </a:xfrm>
          <a:prstGeom prst="rect">
            <a:avLst/>
          </a:prstGeom>
          <a:noFill/>
          <a:ln w="9525">
            <a:noFill/>
            <a:miter lim="800000"/>
            <a:headEnd/>
            <a:tailEnd/>
          </a:ln>
        </p:spPr>
      </p:pic>
      <p:sp>
        <p:nvSpPr>
          <p:cNvPr id="13" name="TextBox 12"/>
          <p:cNvSpPr txBox="1"/>
          <p:nvPr/>
        </p:nvSpPr>
        <p:spPr>
          <a:xfrm>
            <a:off x="251520" y="332656"/>
            <a:ext cx="8784976" cy="584775"/>
          </a:xfrm>
          <a:prstGeom prst="rect">
            <a:avLst/>
          </a:prstGeom>
          <a:noFill/>
        </p:spPr>
        <p:txBody>
          <a:bodyPr wrap="square">
            <a:spAutoFit/>
          </a:bodyPr>
          <a:lstStyle/>
          <a:p>
            <a:pPr eaLnBrk="0" hangingPunct="0">
              <a:defRPr/>
            </a:pPr>
            <a:r>
              <a:rPr lang="en-AU" sz="3200" b="1" dirty="0">
                <a:ln w="17780" cmpd="sng">
                  <a:solidFill>
                    <a:srgbClr val="FFFFFF"/>
                  </a:solidFill>
                  <a:prstDash val="solid"/>
                  <a:miter lim="800000"/>
                </a:ln>
                <a:solidFill>
                  <a:schemeClr val="bg2">
                    <a:lumMod val="75000"/>
                  </a:schemeClr>
                </a:solidFill>
                <a:effectLst>
                  <a:outerShdw blurRad="50800" algn="tl" rotWithShape="0">
                    <a:srgbClr val="000000"/>
                  </a:outerShdw>
                </a:effectLst>
                <a:cs typeface="+mn-cs"/>
              </a:rPr>
              <a:t>Some helpful reference </a:t>
            </a:r>
            <a:r>
              <a:rPr lang="en-AU" sz="3200" b="1" dirty="0" smtClean="0">
                <a:ln w="17780" cmpd="sng">
                  <a:solidFill>
                    <a:srgbClr val="FFFFFF"/>
                  </a:solidFill>
                  <a:prstDash val="solid"/>
                  <a:miter lim="800000"/>
                </a:ln>
                <a:solidFill>
                  <a:schemeClr val="bg2">
                    <a:lumMod val="75000"/>
                  </a:schemeClr>
                </a:solidFill>
                <a:effectLst>
                  <a:outerShdw blurRad="50800" algn="tl" rotWithShape="0">
                    <a:srgbClr val="000000"/>
                  </a:outerShdw>
                </a:effectLst>
                <a:cs typeface="+mn-cs"/>
              </a:rPr>
              <a:t>books - spiritual</a:t>
            </a:r>
            <a:endParaRPr lang="en-AU" sz="3200" b="1" dirty="0">
              <a:ln w="17780" cmpd="sng">
                <a:solidFill>
                  <a:srgbClr val="FFFFFF"/>
                </a:solidFill>
                <a:prstDash val="solid"/>
                <a:miter lim="800000"/>
              </a:ln>
              <a:solidFill>
                <a:schemeClr val="bg2">
                  <a:lumMod val="75000"/>
                </a:schemeClr>
              </a:solidFill>
              <a:effectLst>
                <a:outerShdw blurRad="50800" algn="tl" rotWithShape="0">
                  <a:srgbClr val="000000"/>
                </a:outerShdw>
              </a:effectLst>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heckerboard(across)">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1188" y="2781300"/>
            <a:ext cx="8137525" cy="4062413"/>
          </a:xfrm>
          <a:prstGeom prst="rect">
            <a:avLst/>
          </a:prstGeom>
          <a:noFill/>
        </p:spPr>
        <p:txBody>
          <a:bodyPr>
            <a:spAutoFit/>
          </a:bodyPr>
          <a:lstStyle/>
          <a:p>
            <a:pPr marL="342900" indent="-342900" eaLnBrk="0" hangingPunct="0">
              <a:buFontTx/>
              <a:buAutoNum type="arabicPeriod"/>
              <a:defRPr/>
            </a:pPr>
            <a:r>
              <a:rPr lang="en-AU" sz="2400" dirty="0">
                <a:cs typeface="+mn-cs"/>
              </a:rPr>
              <a:t>Fear of speaking up – it is not safe to dissent or express concern. So I just shut up.</a:t>
            </a:r>
          </a:p>
          <a:p>
            <a:pPr marL="342900" indent="-342900" eaLnBrk="0" hangingPunct="0">
              <a:buFontTx/>
              <a:buAutoNum type="arabicPeriod"/>
              <a:defRPr/>
            </a:pPr>
            <a:r>
              <a:rPr lang="en-AU" sz="2400" dirty="0">
                <a:solidFill>
                  <a:schemeClr val="accent2">
                    <a:lumMod val="40000"/>
                    <a:lumOff val="60000"/>
                  </a:schemeClr>
                </a:solidFill>
                <a:cs typeface="+mn-cs"/>
              </a:rPr>
              <a:t>Undercurrent of murmuring (people express their concerns horizontally rather than vertically).</a:t>
            </a:r>
          </a:p>
          <a:p>
            <a:pPr marL="342900" indent="-342900" eaLnBrk="0" hangingPunct="0">
              <a:buFontTx/>
              <a:buAutoNum type="arabicPeriod"/>
              <a:defRPr/>
            </a:pPr>
            <a:r>
              <a:rPr lang="en-AU" sz="2400" dirty="0">
                <a:cs typeface="+mn-cs"/>
              </a:rPr>
              <a:t>Middle level leaders don’t lead – tend to just execute the orders of the boss.</a:t>
            </a:r>
          </a:p>
          <a:p>
            <a:pPr marL="342900" indent="-342900" eaLnBrk="0" hangingPunct="0">
              <a:buFontTx/>
              <a:buAutoNum type="arabicPeriod"/>
              <a:defRPr/>
            </a:pPr>
            <a:r>
              <a:rPr lang="en-AU" sz="2400" dirty="0">
                <a:solidFill>
                  <a:schemeClr val="accent2">
                    <a:lumMod val="40000"/>
                    <a:lumOff val="60000"/>
                  </a:schemeClr>
                </a:solidFill>
                <a:cs typeface="+mn-cs"/>
              </a:rPr>
              <a:t>People give up on creative initiative &amp; new ideas.</a:t>
            </a:r>
            <a:r>
              <a:rPr lang="en-AU" sz="2400" dirty="0">
                <a:solidFill>
                  <a:schemeClr val="accent4">
                    <a:lumMod val="10000"/>
                  </a:schemeClr>
                </a:solidFill>
                <a:cs typeface="+mn-cs"/>
              </a:rPr>
              <a:t> </a:t>
            </a:r>
          </a:p>
          <a:p>
            <a:pPr marL="342900" indent="-342900" eaLnBrk="0" hangingPunct="0">
              <a:buFontTx/>
              <a:buAutoNum type="arabicPeriod"/>
              <a:defRPr/>
            </a:pPr>
            <a:r>
              <a:rPr lang="en-AU" sz="2400" dirty="0">
                <a:cs typeface="+mn-cs"/>
              </a:rPr>
              <a:t>A general sense that “people are just doing their job”, not full of life, vision, enthusiasm.</a:t>
            </a:r>
          </a:p>
          <a:p>
            <a:pPr marL="342900" indent="-342900" eaLnBrk="0" hangingPunct="0">
              <a:buFontTx/>
              <a:buAutoNum type="arabicPeriod"/>
              <a:defRPr/>
            </a:pPr>
            <a:r>
              <a:rPr lang="en-AU" sz="2400" dirty="0">
                <a:solidFill>
                  <a:schemeClr val="accent2">
                    <a:lumMod val="40000"/>
                    <a:lumOff val="60000"/>
                  </a:schemeClr>
                </a:solidFill>
                <a:cs typeface="+mn-cs"/>
              </a:rPr>
              <a:t>Loss of the embrace of core values in the organization.</a:t>
            </a:r>
          </a:p>
          <a:p>
            <a:pPr eaLnBrk="0" hangingPunct="0">
              <a:defRPr/>
            </a:pPr>
            <a:endParaRPr lang="en-AU" dirty="0">
              <a:cs typeface="+mn-cs"/>
            </a:endParaRPr>
          </a:p>
        </p:txBody>
      </p:sp>
      <p:sp>
        <p:nvSpPr>
          <p:cNvPr id="3" name="TextBox 2"/>
          <p:cNvSpPr txBox="1"/>
          <p:nvPr/>
        </p:nvSpPr>
        <p:spPr>
          <a:xfrm>
            <a:off x="467544" y="188640"/>
            <a:ext cx="6120680" cy="646331"/>
          </a:xfrm>
          <a:prstGeom prst="rect">
            <a:avLst/>
          </a:prstGeom>
          <a:noFill/>
        </p:spPr>
        <p:txBody>
          <a:bodyPr>
            <a:spAutoFit/>
          </a:bodyPr>
          <a:lstStyle/>
          <a:p>
            <a:pPr eaLnBrk="0" hangingPunct="0">
              <a:defRPr/>
            </a:pPr>
            <a:r>
              <a:rPr lang="en-AU"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cs typeface="+mn-cs"/>
              </a:rPr>
              <a:t>Workshop Task #1</a:t>
            </a:r>
          </a:p>
        </p:txBody>
      </p:sp>
      <p:pic>
        <p:nvPicPr>
          <p:cNvPr id="35843" name="Picture 2"/>
          <p:cNvPicPr>
            <a:picLocks noChangeAspect="1" noChangeArrowheads="1"/>
          </p:cNvPicPr>
          <p:nvPr/>
        </p:nvPicPr>
        <p:blipFill>
          <a:blip r:embed="rId2" cstate="screen"/>
          <a:srcRect/>
          <a:stretch>
            <a:fillRect/>
          </a:stretch>
        </p:blipFill>
        <p:spPr bwMode="auto">
          <a:xfrm>
            <a:off x="6005513" y="0"/>
            <a:ext cx="3028950" cy="2060575"/>
          </a:xfrm>
          <a:prstGeom prst="rect">
            <a:avLst/>
          </a:prstGeom>
          <a:noFill/>
          <a:ln w="9525">
            <a:noFill/>
            <a:miter lim="800000"/>
            <a:headEnd/>
            <a:tailEnd/>
          </a:ln>
        </p:spPr>
      </p:pic>
      <p:sp>
        <p:nvSpPr>
          <p:cNvPr id="5" name="TextBox 4"/>
          <p:cNvSpPr txBox="1"/>
          <p:nvPr/>
        </p:nvSpPr>
        <p:spPr>
          <a:xfrm>
            <a:off x="395288" y="1125538"/>
            <a:ext cx="5472112" cy="1908175"/>
          </a:xfrm>
          <a:prstGeom prst="rect">
            <a:avLst/>
          </a:prstGeom>
          <a:noFill/>
        </p:spPr>
        <p:txBody>
          <a:bodyPr>
            <a:spAutoFit/>
          </a:bodyPr>
          <a:lstStyle/>
          <a:p>
            <a:pPr eaLnBrk="0" hangingPunct="0">
              <a:defRPr/>
            </a:pPr>
            <a:r>
              <a:rPr lang="en-AU" sz="2000" i="1" dirty="0">
                <a:solidFill>
                  <a:schemeClr val="accent4">
                    <a:lumMod val="10000"/>
                  </a:schemeClr>
                </a:solidFill>
                <a:cs typeface="+mn-cs"/>
              </a:rPr>
              <a:t>Rate your workplace  (1 = very bad; 10 = excellent) on each of these “symptoms” of an </a:t>
            </a:r>
            <a:r>
              <a:rPr lang="en-AU" sz="2000" i="1" dirty="0" smtClean="0">
                <a:solidFill>
                  <a:schemeClr val="accent4">
                    <a:lumMod val="10000"/>
                  </a:schemeClr>
                </a:solidFill>
                <a:cs typeface="+mn-cs"/>
              </a:rPr>
              <a:t>unsafe or “abused” </a:t>
            </a:r>
            <a:r>
              <a:rPr lang="en-AU" sz="2000" i="1" dirty="0">
                <a:solidFill>
                  <a:schemeClr val="accent4">
                    <a:lumMod val="10000"/>
                  </a:schemeClr>
                </a:solidFill>
                <a:cs typeface="+mn-cs"/>
              </a:rPr>
              <a:t>workplace environment.   Discuss with one or two others why you have made these ratings.</a:t>
            </a:r>
          </a:p>
          <a:p>
            <a:pPr eaLnBrk="0" hangingPunct="0">
              <a:defRPr/>
            </a:pPr>
            <a:endParaRPr lang="en-AU" dirty="0">
              <a:cs typeface="+mn-cs"/>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67544" y="188640"/>
            <a:ext cx="6120680" cy="646331"/>
          </a:xfrm>
          <a:prstGeom prst="rect">
            <a:avLst/>
          </a:prstGeom>
          <a:noFill/>
        </p:spPr>
        <p:txBody>
          <a:bodyPr>
            <a:spAutoFit/>
          </a:bodyPr>
          <a:lstStyle/>
          <a:p>
            <a:pPr eaLnBrk="0" hangingPunct="0">
              <a:defRPr/>
            </a:pPr>
            <a:r>
              <a:rPr lang="en-AU"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cs typeface="+mn-cs"/>
              </a:rPr>
              <a:t>Workshop Task #2</a:t>
            </a:r>
          </a:p>
        </p:txBody>
      </p:sp>
      <p:pic>
        <p:nvPicPr>
          <p:cNvPr id="36866" name="Picture 2"/>
          <p:cNvPicPr>
            <a:picLocks noChangeAspect="1" noChangeArrowheads="1"/>
          </p:cNvPicPr>
          <p:nvPr/>
        </p:nvPicPr>
        <p:blipFill>
          <a:blip r:embed="rId2" cstate="screen"/>
          <a:srcRect/>
          <a:stretch>
            <a:fillRect/>
          </a:stretch>
        </p:blipFill>
        <p:spPr bwMode="auto">
          <a:xfrm>
            <a:off x="6005513" y="0"/>
            <a:ext cx="3028950" cy="2060575"/>
          </a:xfrm>
          <a:prstGeom prst="rect">
            <a:avLst/>
          </a:prstGeom>
          <a:noFill/>
          <a:ln w="9525">
            <a:noFill/>
            <a:miter lim="800000"/>
            <a:headEnd/>
            <a:tailEnd/>
          </a:ln>
        </p:spPr>
      </p:pic>
      <p:sp>
        <p:nvSpPr>
          <p:cNvPr id="5" name="TextBox 4"/>
          <p:cNvSpPr txBox="1"/>
          <p:nvPr/>
        </p:nvSpPr>
        <p:spPr>
          <a:xfrm>
            <a:off x="395288" y="1125538"/>
            <a:ext cx="5472112" cy="2214562"/>
          </a:xfrm>
          <a:prstGeom prst="rect">
            <a:avLst/>
          </a:prstGeom>
          <a:noFill/>
        </p:spPr>
        <p:txBody>
          <a:bodyPr>
            <a:spAutoFit/>
          </a:bodyPr>
          <a:lstStyle/>
          <a:p>
            <a:pPr eaLnBrk="0" hangingPunct="0">
              <a:defRPr/>
            </a:pPr>
            <a:r>
              <a:rPr lang="en-AU" sz="2000" i="1" dirty="0">
                <a:solidFill>
                  <a:schemeClr val="accent4">
                    <a:lumMod val="10000"/>
                  </a:schemeClr>
                </a:solidFill>
                <a:cs typeface="+mn-cs"/>
              </a:rPr>
              <a:t>Our staff leadership culture has a profound effect on our capacity to build a school culture to carry the mission of the school in its effect on our students.  Discuss with one or two others  the effects on your school culture and what could be done to improve it.</a:t>
            </a:r>
          </a:p>
          <a:p>
            <a:pPr eaLnBrk="0" hangingPunct="0">
              <a:defRPr/>
            </a:pPr>
            <a:endParaRPr lang="en-AU" dirty="0">
              <a:cs typeface="+mn-cs"/>
            </a:endParaRPr>
          </a:p>
        </p:txBody>
      </p:sp>
      <p:sp>
        <p:nvSpPr>
          <p:cNvPr id="6" name="TextBox 5"/>
          <p:cNvSpPr txBox="1"/>
          <p:nvPr/>
        </p:nvSpPr>
        <p:spPr>
          <a:xfrm>
            <a:off x="827088" y="3644900"/>
            <a:ext cx="8137525" cy="1908175"/>
          </a:xfrm>
          <a:prstGeom prst="rect">
            <a:avLst/>
          </a:prstGeom>
          <a:noFill/>
        </p:spPr>
        <p:txBody>
          <a:bodyPr>
            <a:spAutoFit/>
          </a:bodyPr>
          <a:lstStyle/>
          <a:p>
            <a:pPr marL="342900" indent="-342900" eaLnBrk="0" hangingPunct="0">
              <a:defRPr/>
            </a:pPr>
            <a:r>
              <a:rPr lang="en-AU" sz="2000" dirty="0">
                <a:cs typeface="+mn-cs"/>
              </a:rPr>
              <a:t>1. Discuss the positive and negative effects of the things you noted in Task #1 on your school’s capacity to fulfil its mission.</a:t>
            </a:r>
          </a:p>
          <a:p>
            <a:pPr marL="342900" indent="-342900" eaLnBrk="0" hangingPunct="0">
              <a:defRPr/>
            </a:pPr>
            <a:endParaRPr lang="en-AU" sz="2000" dirty="0">
              <a:cs typeface="+mn-cs"/>
            </a:endParaRPr>
          </a:p>
          <a:p>
            <a:pPr marL="342900" indent="-342900" eaLnBrk="0" hangingPunct="0">
              <a:defRPr/>
            </a:pPr>
            <a:r>
              <a:rPr lang="en-AU" sz="2000" dirty="0">
                <a:solidFill>
                  <a:schemeClr val="accent2">
                    <a:lumMod val="40000"/>
                    <a:lumOff val="60000"/>
                  </a:schemeClr>
                </a:solidFill>
                <a:cs typeface="+mn-cs"/>
              </a:rPr>
              <a:t>2. What changes or improvements could be made in your workplace culture to ensure you meet your school’s mission better?</a:t>
            </a:r>
          </a:p>
          <a:p>
            <a:pPr eaLnBrk="0" hangingPunct="0">
              <a:defRPr/>
            </a:pPr>
            <a:r>
              <a:rPr lang="en-AU" dirty="0">
                <a:cs typeface="+mn-cs"/>
              </a:rPr>
              <a:t> </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67544" y="188640"/>
            <a:ext cx="6120680" cy="646331"/>
          </a:xfrm>
          <a:prstGeom prst="rect">
            <a:avLst/>
          </a:prstGeom>
          <a:noFill/>
        </p:spPr>
        <p:txBody>
          <a:bodyPr>
            <a:spAutoFit/>
          </a:bodyPr>
          <a:lstStyle/>
          <a:p>
            <a:pPr eaLnBrk="0" hangingPunct="0">
              <a:defRPr/>
            </a:pPr>
            <a:r>
              <a:rPr lang="en-AU"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cs typeface="+mn-cs"/>
              </a:rPr>
              <a:t>Workshop Task #3</a:t>
            </a:r>
          </a:p>
        </p:txBody>
      </p:sp>
      <p:pic>
        <p:nvPicPr>
          <p:cNvPr id="37890" name="Picture 2"/>
          <p:cNvPicPr>
            <a:picLocks noChangeAspect="1" noChangeArrowheads="1"/>
          </p:cNvPicPr>
          <p:nvPr/>
        </p:nvPicPr>
        <p:blipFill>
          <a:blip r:embed="rId2" cstate="screen"/>
          <a:srcRect/>
          <a:stretch>
            <a:fillRect/>
          </a:stretch>
        </p:blipFill>
        <p:spPr bwMode="auto">
          <a:xfrm>
            <a:off x="6005513" y="0"/>
            <a:ext cx="3028950" cy="2060575"/>
          </a:xfrm>
          <a:prstGeom prst="rect">
            <a:avLst/>
          </a:prstGeom>
          <a:noFill/>
          <a:ln w="9525">
            <a:noFill/>
            <a:miter lim="800000"/>
            <a:headEnd/>
            <a:tailEnd/>
          </a:ln>
        </p:spPr>
      </p:pic>
      <p:sp>
        <p:nvSpPr>
          <p:cNvPr id="5" name="TextBox 4"/>
          <p:cNvSpPr txBox="1"/>
          <p:nvPr/>
        </p:nvSpPr>
        <p:spPr>
          <a:xfrm>
            <a:off x="395536" y="980728"/>
            <a:ext cx="5472112" cy="1107996"/>
          </a:xfrm>
          <a:prstGeom prst="rect">
            <a:avLst/>
          </a:prstGeom>
          <a:noFill/>
        </p:spPr>
        <p:txBody>
          <a:bodyPr>
            <a:spAutoFit/>
          </a:bodyPr>
          <a:lstStyle/>
          <a:p>
            <a:pPr eaLnBrk="0" hangingPunct="0">
              <a:defRPr/>
            </a:pPr>
            <a:r>
              <a:rPr lang="en-AU" sz="2200" i="1" dirty="0">
                <a:solidFill>
                  <a:schemeClr val="accent4">
                    <a:lumMod val="10000"/>
                  </a:schemeClr>
                </a:solidFill>
                <a:cs typeface="+mn-cs"/>
              </a:rPr>
              <a:t>Your own leadership skills and attitudes will be critical to your capacity to </a:t>
            </a:r>
            <a:r>
              <a:rPr lang="en-AU" sz="2200" i="1" dirty="0" smtClean="0">
                <a:solidFill>
                  <a:schemeClr val="accent4">
                    <a:lumMod val="10000"/>
                  </a:schemeClr>
                </a:solidFill>
                <a:cs typeface="+mn-cs"/>
              </a:rPr>
              <a:t>best fulfil  your role as an educational </a:t>
            </a:r>
            <a:r>
              <a:rPr lang="en-AU" sz="2200" i="1" dirty="0">
                <a:solidFill>
                  <a:schemeClr val="accent4">
                    <a:lumMod val="10000"/>
                  </a:schemeClr>
                </a:solidFill>
                <a:cs typeface="+mn-cs"/>
              </a:rPr>
              <a:t>leader. </a:t>
            </a:r>
            <a:endParaRPr lang="en-AU" sz="2200" dirty="0">
              <a:cs typeface="+mn-cs"/>
            </a:endParaRPr>
          </a:p>
        </p:txBody>
      </p:sp>
      <p:sp>
        <p:nvSpPr>
          <p:cNvPr id="6" name="TextBox 5"/>
          <p:cNvSpPr txBox="1"/>
          <p:nvPr/>
        </p:nvSpPr>
        <p:spPr>
          <a:xfrm>
            <a:off x="827088" y="3357563"/>
            <a:ext cx="8137525" cy="2522537"/>
          </a:xfrm>
          <a:prstGeom prst="rect">
            <a:avLst/>
          </a:prstGeom>
          <a:noFill/>
        </p:spPr>
        <p:txBody>
          <a:bodyPr>
            <a:spAutoFit/>
          </a:bodyPr>
          <a:lstStyle/>
          <a:p>
            <a:pPr marL="342900" indent="-342900" eaLnBrk="0" hangingPunct="0">
              <a:defRPr/>
            </a:pPr>
            <a:r>
              <a:rPr lang="en-AU" sz="2000" dirty="0">
                <a:cs typeface="+mn-cs"/>
              </a:rPr>
              <a:t>1. Take a few minutes to privately reflect on the 360 degree review tool (just Section A).  Make your ratings quickly, then record 2 -3 aspects of your leadership you would like to improve.</a:t>
            </a:r>
          </a:p>
          <a:p>
            <a:pPr marL="342900" indent="-342900" eaLnBrk="0" hangingPunct="0">
              <a:defRPr/>
            </a:pPr>
            <a:endParaRPr lang="en-AU" sz="2000" dirty="0">
              <a:cs typeface="+mn-cs"/>
            </a:endParaRPr>
          </a:p>
          <a:p>
            <a:pPr marL="342900" indent="-342900" eaLnBrk="0" hangingPunct="0">
              <a:defRPr/>
            </a:pPr>
            <a:r>
              <a:rPr lang="en-AU" sz="2000" dirty="0">
                <a:solidFill>
                  <a:schemeClr val="accent2">
                    <a:lumMod val="40000"/>
                    <a:lumOff val="60000"/>
                  </a:schemeClr>
                </a:solidFill>
                <a:cs typeface="+mn-cs"/>
              </a:rPr>
              <a:t>2. Discuss your thoughts with one or two others.</a:t>
            </a:r>
          </a:p>
          <a:p>
            <a:pPr marL="342900" indent="-342900" eaLnBrk="0" hangingPunct="0">
              <a:defRPr/>
            </a:pPr>
            <a:endParaRPr lang="en-AU" sz="2000" dirty="0">
              <a:solidFill>
                <a:schemeClr val="accent4">
                  <a:lumMod val="10000"/>
                </a:schemeClr>
              </a:solidFill>
              <a:cs typeface="+mn-cs"/>
            </a:endParaRPr>
          </a:p>
          <a:p>
            <a:pPr marL="342900" indent="-342900" eaLnBrk="0" hangingPunct="0">
              <a:defRPr/>
            </a:pPr>
            <a:r>
              <a:rPr lang="en-AU" sz="2000" dirty="0">
                <a:cs typeface="+mn-cs"/>
              </a:rPr>
              <a:t>3.  If there is time available, repeat the exercise for Section B.</a:t>
            </a:r>
          </a:p>
          <a:p>
            <a:pPr eaLnBrk="0" hangingPunct="0">
              <a:defRPr/>
            </a:pPr>
            <a:r>
              <a:rPr lang="en-AU" dirty="0">
                <a:cs typeface="+mn-cs"/>
              </a:rPr>
              <a:t> </a:t>
            </a:r>
          </a:p>
        </p:txBody>
      </p:sp>
      <p:sp>
        <p:nvSpPr>
          <p:cNvPr id="7" name="TextBox 6"/>
          <p:cNvSpPr txBox="1"/>
          <p:nvPr/>
        </p:nvSpPr>
        <p:spPr>
          <a:xfrm>
            <a:off x="395536" y="2132856"/>
            <a:ext cx="7992888" cy="769441"/>
          </a:xfrm>
          <a:prstGeom prst="rect">
            <a:avLst/>
          </a:prstGeom>
          <a:noFill/>
        </p:spPr>
        <p:txBody>
          <a:bodyPr wrap="square" rtlCol="0">
            <a:spAutoFit/>
          </a:bodyPr>
          <a:lstStyle/>
          <a:p>
            <a:r>
              <a:rPr lang="en-AU" sz="2200" i="1" dirty="0" smtClean="0">
                <a:solidFill>
                  <a:schemeClr val="accent4">
                    <a:lumMod val="10000"/>
                  </a:schemeClr>
                </a:solidFill>
                <a:cs typeface="+mn-cs"/>
              </a:rPr>
              <a:t>The purpose of this task is to help you to examine your leadership and plan improvement.</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6" name="Picture 4" descr="https://encrypted-tbn3.google.com/images?q=tbn:ANd9GcQctxg6pi0LLzBQbsjeWK9eGLjf_8ZAR5hCzjZWq1zgfP0MUCkx"/>
          <p:cNvPicPr>
            <a:picLocks noChangeAspect="1" noChangeArrowheads="1"/>
          </p:cNvPicPr>
          <p:nvPr/>
        </p:nvPicPr>
        <p:blipFill>
          <a:blip r:embed="rId2" cstate="print"/>
          <a:srcRect/>
          <a:stretch>
            <a:fillRect/>
          </a:stretch>
        </p:blipFill>
        <p:spPr bwMode="auto">
          <a:xfrm>
            <a:off x="0" y="0"/>
            <a:ext cx="9180942" cy="6858000"/>
          </a:xfrm>
          <a:prstGeom prst="rect">
            <a:avLst/>
          </a:prstGeom>
          <a:noFill/>
        </p:spPr>
      </p:pic>
      <p:sp>
        <p:nvSpPr>
          <p:cNvPr id="4" name="TextBox 3"/>
          <p:cNvSpPr txBox="1"/>
          <p:nvPr/>
        </p:nvSpPr>
        <p:spPr>
          <a:xfrm>
            <a:off x="251520" y="404664"/>
            <a:ext cx="6408712" cy="707886"/>
          </a:xfrm>
          <a:prstGeom prst="rect">
            <a:avLst/>
          </a:prstGeom>
          <a:noFill/>
        </p:spPr>
        <p:txBody>
          <a:bodyPr wrap="square" rtlCol="0">
            <a:spAutoFit/>
          </a:bodyPr>
          <a:lstStyle/>
          <a:p>
            <a:r>
              <a:rPr lang="en-AU" sz="4000" dirty="0" smtClean="0"/>
              <a:t>Free &amp; vibrant staff culture</a:t>
            </a:r>
            <a:endParaRPr lang="en-AU" sz="4000" dirty="0"/>
          </a:p>
        </p:txBody>
      </p:sp>
      <p:sp>
        <p:nvSpPr>
          <p:cNvPr id="5" name="TextBox 4"/>
          <p:cNvSpPr txBox="1"/>
          <p:nvPr/>
        </p:nvSpPr>
        <p:spPr>
          <a:xfrm>
            <a:off x="539552" y="1268760"/>
            <a:ext cx="6624736" cy="584775"/>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r>
              <a:rPr lang="en-AU" sz="3200" dirty="0" smtClean="0">
                <a:solidFill>
                  <a:schemeClr val="accent4">
                    <a:lumMod val="25000"/>
                  </a:schemeClr>
                </a:solidFill>
              </a:rPr>
              <a:t>... produced by good leadership</a:t>
            </a:r>
            <a:endParaRPr lang="en-AU" sz="3200" dirty="0">
              <a:solidFill>
                <a:schemeClr val="accent4">
                  <a:lumMod val="25000"/>
                </a:schemeClr>
              </a:solidFill>
            </a:endParaRPr>
          </a:p>
        </p:txBody>
      </p:sp>
      <p:sp>
        <p:nvSpPr>
          <p:cNvPr id="6" name="TextBox 5"/>
          <p:cNvSpPr txBox="1"/>
          <p:nvPr/>
        </p:nvSpPr>
        <p:spPr>
          <a:xfrm rot="372832">
            <a:off x="702306" y="2174588"/>
            <a:ext cx="2126704" cy="461665"/>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r>
              <a:rPr lang="en-AU" sz="2400" dirty="0" smtClean="0">
                <a:solidFill>
                  <a:schemeClr val="accent4">
                    <a:lumMod val="25000"/>
                  </a:schemeClr>
                </a:solidFill>
              </a:rPr>
              <a:t>- humble</a:t>
            </a:r>
            <a:endParaRPr lang="en-AU" sz="2400" dirty="0">
              <a:solidFill>
                <a:schemeClr val="accent4">
                  <a:lumMod val="25000"/>
                </a:schemeClr>
              </a:solidFill>
            </a:endParaRPr>
          </a:p>
        </p:txBody>
      </p:sp>
      <p:sp>
        <p:nvSpPr>
          <p:cNvPr id="7" name="TextBox 6"/>
          <p:cNvSpPr txBox="1"/>
          <p:nvPr/>
        </p:nvSpPr>
        <p:spPr>
          <a:xfrm rot="20655864">
            <a:off x="2863435" y="1975345"/>
            <a:ext cx="6336704" cy="461665"/>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r>
              <a:rPr lang="en-AU" sz="2400" dirty="0" smtClean="0">
                <a:solidFill>
                  <a:schemeClr val="accent4">
                    <a:lumMod val="25000"/>
                  </a:schemeClr>
                </a:solidFill>
              </a:rPr>
              <a:t>- responsive to people’s needs &amp; sensitivities </a:t>
            </a:r>
            <a:endParaRPr lang="en-AU" sz="2400" dirty="0">
              <a:solidFill>
                <a:schemeClr val="accent4">
                  <a:lumMod val="25000"/>
                </a:schemeClr>
              </a:solidFill>
            </a:endParaRPr>
          </a:p>
        </p:txBody>
      </p:sp>
      <p:sp>
        <p:nvSpPr>
          <p:cNvPr id="8" name="TextBox 7"/>
          <p:cNvSpPr txBox="1"/>
          <p:nvPr/>
        </p:nvSpPr>
        <p:spPr>
          <a:xfrm rot="461739">
            <a:off x="258537" y="3278123"/>
            <a:ext cx="5305871" cy="461665"/>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r>
              <a:rPr lang="en-AU" sz="2400" dirty="0" smtClean="0">
                <a:solidFill>
                  <a:schemeClr val="accent4">
                    <a:lumMod val="25000"/>
                  </a:schemeClr>
                </a:solidFill>
              </a:rPr>
              <a:t>- facilitates growth of individuals’ gifts </a:t>
            </a:r>
            <a:endParaRPr lang="en-AU" sz="2400" dirty="0">
              <a:solidFill>
                <a:schemeClr val="accent4">
                  <a:lumMod val="25000"/>
                </a:schemeClr>
              </a:solidFill>
            </a:endParaRPr>
          </a:p>
        </p:txBody>
      </p:sp>
      <p:sp>
        <p:nvSpPr>
          <p:cNvPr id="10" name="TextBox 9"/>
          <p:cNvSpPr txBox="1"/>
          <p:nvPr/>
        </p:nvSpPr>
        <p:spPr>
          <a:xfrm rot="21354385">
            <a:off x="406503" y="4302701"/>
            <a:ext cx="4320480" cy="461665"/>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r>
              <a:rPr lang="en-AU" sz="2400" dirty="0" smtClean="0">
                <a:solidFill>
                  <a:schemeClr val="accent4">
                    <a:lumMod val="25000"/>
                  </a:schemeClr>
                </a:solidFill>
              </a:rPr>
              <a:t>- Collaborative &amp; conciliatory</a:t>
            </a:r>
            <a:endParaRPr lang="en-AU" sz="2400" dirty="0">
              <a:solidFill>
                <a:schemeClr val="accent4">
                  <a:lumMod val="25000"/>
                </a:schemeClr>
              </a:solidFill>
            </a:endParaRPr>
          </a:p>
        </p:txBody>
      </p:sp>
      <p:sp>
        <p:nvSpPr>
          <p:cNvPr id="11" name="TextBox 10"/>
          <p:cNvSpPr txBox="1"/>
          <p:nvPr/>
        </p:nvSpPr>
        <p:spPr>
          <a:xfrm>
            <a:off x="755576" y="5013176"/>
            <a:ext cx="3456384" cy="461665"/>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r>
              <a:rPr lang="en-AU" sz="2400" dirty="0" smtClean="0">
                <a:solidFill>
                  <a:schemeClr val="accent4">
                    <a:lumMod val="25000"/>
                  </a:schemeClr>
                </a:solidFill>
              </a:rPr>
              <a:t>- respectful &amp; nurturing</a:t>
            </a:r>
            <a:endParaRPr lang="en-AU" sz="2400" dirty="0">
              <a:solidFill>
                <a:schemeClr val="accent4">
                  <a:lumMod val="25000"/>
                </a:schemeClr>
              </a:solidFill>
            </a:endParaRPr>
          </a:p>
        </p:txBody>
      </p:sp>
      <p:sp>
        <p:nvSpPr>
          <p:cNvPr id="12" name="TextBox 11"/>
          <p:cNvSpPr txBox="1"/>
          <p:nvPr/>
        </p:nvSpPr>
        <p:spPr>
          <a:xfrm>
            <a:off x="179512" y="6093296"/>
            <a:ext cx="8784976" cy="584775"/>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r>
              <a:rPr lang="en-AU" sz="3200" dirty="0" smtClean="0">
                <a:solidFill>
                  <a:schemeClr val="accent4">
                    <a:lumMod val="25000"/>
                  </a:schemeClr>
                </a:solidFill>
              </a:rPr>
              <a:t>... facilitates creative dynamic in the school ... </a:t>
            </a:r>
            <a:endParaRPr lang="en-AU" sz="3200" dirty="0">
              <a:solidFill>
                <a:schemeClr val="accent4">
                  <a:lumMod val="25000"/>
                </a:schemeClr>
              </a:solidFill>
            </a:endParaRPr>
          </a:p>
        </p:txBody>
      </p:sp>
      <p:pic>
        <p:nvPicPr>
          <p:cNvPr id="26626" name="Picture 2" descr="http://i.istockimg.com/file_thumbview_approve/2276178/2/stock-photo-2276178-jumping-for-joy.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660232" y="2132856"/>
            <a:ext cx="2884350" cy="333146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26626"/>
                                        </p:tgtEl>
                                        <p:attrNameLst>
                                          <p:attrName>style.visibility</p:attrName>
                                        </p:attrNameLst>
                                      </p:cBhvr>
                                      <p:to>
                                        <p:strVal val="visible"/>
                                      </p:to>
                                    </p:set>
                                    <p:animEffect transition="in" filter="fade">
                                      <p:cBhvr>
                                        <p:cTn id="7" dur="2000"/>
                                        <p:tgtEl>
                                          <p:spTgt spid="26626"/>
                                        </p:tgtEl>
                                      </p:cBhvr>
                                    </p:animEffect>
                                    <p:anim calcmode="lin" valueType="num">
                                      <p:cBhvr>
                                        <p:cTn id="8" dur="2000" fill="hold"/>
                                        <p:tgtEl>
                                          <p:spTgt spid="26626"/>
                                        </p:tgtEl>
                                        <p:attrNameLst>
                                          <p:attrName>style.rotation</p:attrName>
                                        </p:attrNameLst>
                                      </p:cBhvr>
                                      <p:tavLst>
                                        <p:tav tm="0">
                                          <p:val>
                                            <p:fltVal val="720"/>
                                          </p:val>
                                        </p:tav>
                                        <p:tav tm="100000">
                                          <p:val>
                                            <p:fltVal val="0"/>
                                          </p:val>
                                        </p:tav>
                                      </p:tavLst>
                                    </p:anim>
                                    <p:anim calcmode="lin" valueType="num">
                                      <p:cBhvr>
                                        <p:cTn id="9" dur="2000" fill="hold"/>
                                        <p:tgtEl>
                                          <p:spTgt spid="26626"/>
                                        </p:tgtEl>
                                        <p:attrNameLst>
                                          <p:attrName>ppt_h</p:attrName>
                                        </p:attrNameLst>
                                      </p:cBhvr>
                                      <p:tavLst>
                                        <p:tav tm="0">
                                          <p:val>
                                            <p:fltVal val="0"/>
                                          </p:val>
                                        </p:tav>
                                        <p:tav tm="100000">
                                          <p:val>
                                            <p:strVal val="#ppt_h"/>
                                          </p:val>
                                        </p:tav>
                                      </p:tavLst>
                                    </p:anim>
                                    <p:anim calcmode="lin" valueType="num">
                                      <p:cBhvr>
                                        <p:cTn id="10" dur="2000" fill="hold"/>
                                        <p:tgtEl>
                                          <p:spTgt spid="26626"/>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5" presetClass="entr" presetSubtype="1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checkerboard(across)">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5" presetClass="entr" presetSubtype="1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checkerboard(across)">
                                      <p:cBhvr>
                                        <p:cTn id="20" dur="5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5" presetClass="entr" presetSubtype="1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checkerboard(across)">
                                      <p:cBhvr>
                                        <p:cTn id="25" dur="500"/>
                                        <p:tgtEl>
                                          <p:spTgt spid="7"/>
                                        </p:tgtEl>
                                      </p:cBhvr>
                                    </p:animEffect>
                                  </p:childTnLst>
                                </p:cTn>
                              </p:par>
                            </p:childTnLst>
                          </p:cTn>
                        </p:par>
                      </p:childTnLst>
                    </p:cTn>
                  </p:par>
                  <p:par>
                    <p:cTn id="26" fill="hold">
                      <p:stCondLst>
                        <p:cond delay="indefinite"/>
                      </p:stCondLst>
                      <p:childTnLst>
                        <p:par>
                          <p:cTn id="27" fill="hold">
                            <p:stCondLst>
                              <p:cond delay="0"/>
                            </p:stCondLst>
                            <p:childTnLst>
                              <p:par>
                                <p:cTn id="28" presetID="5" presetClass="entr" presetSubtype="10" fill="hold" grpId="0"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checkerboard(across)">
                                      <p:cBhvr>
                                        <p:cTn id="30" dur="500"/>
                                        <p:tgtEl>
                                          <p:spTgt spid="8"/>
                                        </p:tgtEl>
                                      </p:cBhvr>
                                    </p:animEffect>
                                  </p:childTnLst>
                                </p:cTn>
                              </p:par>
                            </p:childTnLst>
                          </p:cTn>
                        </p:par>
                      </p:childTnLst>
                    </p:cTn>
                  </p:par>
                  <p:par>
                    <p:cTn id="31" fill="hold">
                      <p:stCondLst>
                        <p:cond delay="indefinite"/>
                      </p:stCondLst>
                      <p:childTnLst>
                        <p:par>
                          <p:cTn id="32" fill="hold">
                            <p:stCondLst>
                              <p:cond delay="0"/>
                            </p:stCondLst>
                            <p:childTnLst>
                              <p:par>
                                <p:cTn id="33" presetID="5" presetClass="entr" presetSubtype="1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checkerboard(across)">
                                      <p:cBhvr>
                                        <p:cTn id="35" dur="500"/>
                                        <p:tgtEl>
                                          <p:spTgt spid="10"/>
                                        </p:tgtEl>
                                      </p:cBhvr>
                                    </p:animEffect>
                                  </p:childTnLst>
                                </p:cTn>
                              </p:par>
                            </p:childTnLst>
                          </p:cTn>
                        </p:par>
                      </p:childTnLst>
                    </p:cTn>
                  </p:par>
                  <p:par>
                    <p:cTn id="36" fill="hold">
                      <p:stCondLst>
                        <p:cond delay="indefinite"/>
                      </p:stCondLst>
                      <p:childTnLst>
                        <p:par>
                          <p:cTn id="37" fill="hold">
                            <p:stCondLst>
                              <p:cond delay="0"/>
                            </p:stCondLst>
                            <p:childTnLst>
                              <p:par>
                                <p:cTn id="38" presetID="5" presetClass="entr" presetSubtype="10" fill="hold" grpId="0" nodeType="click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checkerboard(across)">
                                      <p:cBhvr>
                                        <p:cTn id="40" dur="500"/>
                                        <p:tgtEl>
                                          <p:spTgt spid="11"/>
                                        </p:tgtEl>
                                      </p:cBhvr>
                                    </p:animEffect>
                                  </p:childTnLst>
                                </p:cTn>
                              </p:par>
                            </p:childTnLst>
                          </p:cTn>
                        </p:par>
                      </p:childTnLst>
                    </p:cTn>
                  </p:par>
                  <p:par>
                    <p:cTn id="41" fill="hold">
                      <p:stCondLst>
                        <p:cond delay="indefinite"/>
                      </p:stCondLst>
                      <p:childTnLst>
                        <p:par>
                          <p:cTn id="42" fill="hold">
                            <p:stCondLst>
                              <p:cond delay="0"/>
                            </p:stCondLst>
                            <p:childTnLst>
                              <p:par>
                                <p:cTn id="43" presetID="5" presetClass="entr" presetSubtype="10" fill="hold" grpId="0" nodeType="click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checkerboard(across)">
                                      <p:cBhvr>
                                        <p:cTn id="4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0" grpId="0" animBg="1"/>
      <p:bldP spid="11" grpId="0" animBg="1"/>
      <p:bldP spid="1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body" idx="1"/>
          </p:nvPr>
        </p:nvSpPr>
        <p:spPr>
          <a:xfrm rot="305395">
            <a:off x="323528" y="1916832"/>
            <a:ext cx="8229600" cy="1512168"/>
          </a:xfrm>
        </p:spPr>
        <p:style>
          <a:lnRef idx="0">
            <a:schemeClr val="accent4"/>
          </a:lnRef>
          <a:fillRef idx="3">
            <a:schemeClr val="accent4"/>
          </a:fillRef>
          <a:effectRef idx="3">
            <a:schemeClr val="accent4"/>
          </a:effectRef>
          <a:fontRef idx="minor">
            <a:schemeClr val="lt1"/>
          </a:fontRef>
        </p:style>
        <p:txBody>
          <a:bodyPr/>
          <a:lstStyle/>
          <a:p>
            <a:pPr eaLnBrk="1" hangingPunct="1">
              <a:lnSpc>
                <a:spcPct val="90000"/>
              </a:lnSpc>
              <a:buFontTx/>
              <a:buNone/>
              <a:defRPr/>
            </a:pPr>
            <a:r>
              <a:rPr lang="en-US" dirty="0">
                <a:solidFill>
                  <a:srgbClr val="800000"/>
                </a:solidFill>
              </a:rPr>
              <a:t>    </a:t>
            </a:r>
            <a:r>
              <a:rPr lang="en-US" dirty="0" smtClean="0">
                <a:solidFill>
                  <a:schemeClr val="bg2">
                    <a:lumMod val="75000"/>
                  </a:schemeClr>
                </a:solidFill>
              </a:rPr>
              <a:t>1. We are all “volunteers” to the service of our school’s mission before we are paid employees.</a:t>
            </a:r>
            <a:endParaRPr lang="en-US" dirty="0">
              <a:solidFill>
                <a:schemeClr val="bg2">
                  <a:lumMod val="75000"/>
                </a:schemeClr>
              </a:solidFill>
            </a:endParaRPr>
          </a:p>
        </p:txBody>
      </p:sp>
      <p:sp>
        <p:nvSpPr>
          <p:cNvPr id="15364" name="WordArt 3"/>
          <p:cNvSpPr>
            <a:spLocks noChangeArrowheads="1" noChangeShapeType="1" noTextEdit="1"/>
          </p:cNvSpPr>
          <p:nvPr/>
        </p:nvSpPr>
        <p:spPr bwMode="auto">
          <a:xfrm>
            <a:off x="251520" y="620688"/>
            <a:ext cx="8640960" cy="720626"/>
          </a:xfrm>
          <a:prstGeom prst="rect">
            <a:avLst/>
          </a:prstGeom>
        </p:spPr>
        <p:txBody>
          <a:bodyPr wrap="none" fromWordArt="1">
            <a:prstTxWarp prst="textPlain">
              <a:avLst>
                <a:gd name="adj" fmla="val 50000"/>
              </a:avLst>
            </a:prstTxWarp>
          </a:bodyPr>
          <a:lstStyle/>
          <a:p>
            <a:pPr algn="ctr"/>
            <a:r>
              <a:rPr lang="en-US" sz="3600" b="1" kern="10" dirty="0" smtClean="0">
                <a:ln w="19050">
                  <a:solidFill>
                    <a:srgbClr val="FFFFFF"/>
                  </a:solidFill>
                  <a:round/>
                  <a:headEnd/>
                  <a:tailEnd/>
                </a:ln>
                <a:solidFill>
                  <a:schemeClr val="bg2">
                    <a:lumMod val="75000"/>
                  </a:schemeClr>
                </a:solidFill>
                <a:effectLst>
                  <a:outerShdw dist="50800" dir="7500015" algn="tl" rotWithShape="0">
                    <a:srgbClr val="000000">
                      <a:alpha val="34999"/>
                    </a:srgbClr>
                  </a:outerShdw>
                </a:effectLst>
                <a:latin typeface="Arial Black"/>
              </a:rPr>
              <a:t>Characteristics of a  dynamic &amp; productive  </a:t>
            </a:r>
            <a:r>
              <a:rPr lang="en-US" sz="3600" b="1" kern="10" dirty="0">
                <a:ln w="19050">
                  <a:solidFill>
                    <a:srgbClr val="FFFFFF"/>
                  </a:solidFill>
                  <a:round/>
                  <a:headEnd/>
                  <a:tailEnd/>
                </a:ln>
                <a:solidFill>
                  <a:schemeClr val="bg2">
                    <a:lumMod val="75000"/>
                  </a:schemeClr>
                </a:solidFill>
                <a:effectLst>
                  <a:outerShdw dist="50800" dir="7500015" algn="tl" rotWithShape="0">
                    <a:srgbClr val="000000">
                      <a:alpha val="34999"/>
                    </a:srgbClr>
                  </a:outerShdw>
                </a:effectLst>
                <a:latin typeface="Arial Black"/>
              </a:rPr>
              <a:t>workplace</a:t>
            </a:r>
          </a:p>
        </p:txBody>
      </p:sp>
      <p:sp>
        <p:nvSpPr>
          <p:cNvPr id="6" name="Rectangle 2"/>
          <p:cNvSpPr txBox="1">
            <a:spLocks noChangeArrowheads="1"/>
          </p:cNvSpPr>
          <p:nvPr/>
        </p:nvSpPr>
        <p:spPr bwMode="auto">
          <a:xfrm rot="21331342">
            <a:off x="251520" y="4365104"/>
            <a:ext cx="8568952" cy="1656184"/>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a:lstStyle/>
          <a:p>
            <a:pPr marL="342900" indent="-342900">
              <a:lnSpc>
                <a:spcPct val="90000"/>
              </a:lnSpc>
              <a:spcBef>
                <a:spcPct val="20000"/>
              </a:spcBef>
              <a:buClr>
                <a:schemeClr val="hlink"/>
              </a:buClr>
              <a:buSzPct val="120000"/>
              <a:defRPr/>
            </a:pPr>
            <a:r>
              <a:rPr lang="en-US" sz="2800" kern="0" dirty="0">
                <a:solidFill>
                  <a:srgbClr val="800000"/>
                </a:solidFill>
                <a:effectLst>
                  <a:outerShdw blurRad="38100" dist="38100" dir="2700000" algn="tl">
                    <a:srgbClr val="000000"/>
                  </a:outerShdw>
                </a:effectLst>
              </a:rPr>
              <a:t>  </a:t>
            </a:r>
            <a:r>
              <a:rPr lang="en-US" sz="2800" kern="0" dirty="0">
                <a:solidFill>
                  <a:schemeClr val="bg2">
                    <a:lumMod val="75000"/>
                  </a:schemeClr>
                </a:solidFill>
                <a:effectLst>
                  <a:outerShdw blurRad="38100" dist="38100" dir="2700000" algn="tl">
                    <a:srgbClr val="000000"/>
                  </a:outerShdw>
                </a:effectLst>
              </a:rPr>
              <a:t> </a:t>
            </a:r>
            <a:r>
              <a:rPr lang="en-US" sz="3200" kern="0" dirty="0">
                <a:solidFill>
                  <a:schemeClr val="bg2">
                    <a:lumMod val="75000"/>
                  </a:schemeClr>
                </a:solidFill>
                <a:effectLst>
                  <a:outerShdw blurRad="38100" dist="38100" dir="2700000" algn="tl">
                    <a:srgbClr val="000000"/>
                  </a:outerShdw>
                </a:effectLst>
              </a:rPr>
              <a:t> 2.  Everybody should feel </a:t>
            </a:r>
            <a:r>
              <a:rPr lang="en-US" sz="3200" kern="0" dirty="0" smtClean="0">
                <a:solidFill>
                  <a:schemeClr val="bg2">
                    <a:lumMod val="75000"/>
                  </a:schemeClr>
                </a:solidFill>
                <a:effectLst>
                  <a:outerShdw blurRad="38100" dist="38100" dir="2700000" algn="tl">
                    <a:srgbClr val="000000"/>
                  </a:outerShdw>
                </a:effectLst>
              </a:rPr>
              <a:t>valued, equipped </a:t>
            </a:r>
            <a:r>
              <a:rPr lang="en-US" sz="3200" kern="0" dirty="0">
                <a:solidFill>
                  <a:schemeClr val="bg2">
                    <a:lumMod val="75000"/>
                  </a:schemeClr>
                </a:solidFill>
                <a:effectLst>
                  <a:outerShdw blurRad="38100" dist="38100" dir="2700000" algn="tl">
                    <a:srgbClr val="000000"/>
                  </a:outerShdw>
                </a:effectLst>
              </a:rPr>
              <a:t>&amp; </a:t>
            </a:r>
            <a:r>
              <a:rPr lang="en-US" sz="3200" kern="0" dirty="0" smtClean="0">
                <a:solidFill>
                  <a:schemeClr val="bg2">
                    <a:lumMod val="75000"/>
                  </a:schemeClr>
                </a:solidFill>
                <a:effectLst>
                  <a:outerShdw blurRad="38100" dist="38100" dir="2700000" algn="tl">
                    <a:srgbClr val="000000"/>
                  </a:outerShdw>
                </a:effectLst>
              </a:rPr>
              <a:t>empowered - </a:t>
            </a:r>
            <a:r>
              <a:rPr lang="en-US" sz="3200" kern="0" dirty="0">
                <a:solidFill>
                  <a:schemeClr val="bg2">
                    <a:lumMod val="75000"/>
                  </a:schemeClr>
                </a:solidFill>
                <a:effectLst>
                  <a:outerShdw blurRad="38100" dist="38100" dir="2700000" algn="tl">
                    <a:srgbClr val="000000"/>
                  </a:outerShdw>
                </a:effectLst>
              </a:rPr>
              <a:t>not trapped under someone else’s leadership.</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4098">
                                            <p:bg/>
                                          </p:spTgt>
                                        </p:tgtEl>
                                        <p:attrNameLst>
                                          <p:attrName>style.visibility</p:attrName>
                                        </p:attrNameLst>
                                      </p:cBhvr>
                                      <p:to>
                                        <p:strVal val="visible"/>
                                      </p:to>
                                    </p:set>
                                    <p:anim calcmode="lin" valueType="num">
                                      <p:cBhvr additive="base">
                                        <p:cTn id="7" dur="2000" fill="hold"/>
                                        <p:tgtEl>
                                          <p:spTgt spid="4098">
                                            <p:bg/>
                                          </p:spTgt>
                                        </p:tgtEl>
                                        <p:attrNameLst>
                                          <p:attrName>ppt_x</p:attrName>
                                        </p:attrNameLst>
                                      </p:cBhvr>
                                      <p:tavLst>
                                        <p:tav tm="0">
                                          <p:val>
                                            <p:strVal val="#ppt_x"/>
                                          </p:val>
                                        </p:tav>
                                        <p:tav tm="100000">
                                          <p:val>
                                            <p:strVal val="#ppt_x"/>
                                          </p:val>
                                        </p:tav>
                                      </p:tavLst>
                                    </p:anim>
                                    <p:anim calcmode="lin" valueType="num">
                                      <p:cBhvr additive="base">
                                        <p:cTn id="8" dur="2000" fill="hold"/>
                                        <p:tgtEl>
                                          <p:spTgt spid="4098">
                                            <p:bg/>
                                          </p:spTgt>
                                        </p:tgtEl>
                                        <p:attrNameLst>
                                          <p:attrName>ppt_y</p:attrName>
                                        </p:attrNameLst>
                                      </p:cBhvr>
                                      <p:tavLst>
                                        <p:tav tm="0">
                                          <p:val>
                                            <p:strVal val="1+#ppt_h/2"/>
                                          </p:val>
                                        </p:tav>
                                        <p:tav tm="100000">
                                          <p:val>
                                            <p:strVal val="#ppt_y"/>
                                          </p:val>
                                        </p:tav>
                                      </p:tavLst>
                                    </p:anim>
                                  </p:childTnLst>
                                </p:cTn>
                              </p:par>
                              <p:par>
                                <p:cTn id="9" presetID="7" presetClass="entr" presetSubtype="4" fill="hold" grpId="0" nodeType="withEffect">
                                  <p:stCondLst>
                                    <p:cond delay="0"/>
                                  </p:stCondLst>
                                  <p:childTnLst>
                                    <p:set>
                                      <p:cBhvr>
                                        <p:cTn id="10" dur="1" fill="hold">
                                          <p:stCondLst>
                                            <p:cond delay="0"/>
                                          </p:stCondLst>
                                        </p:cTn>
                                        <p:tgtEl>
                                          <p:spTgt spid="4098">
                                            <p:txEl>
                                              <p:pRg st="0" end="0"/>
                                            </p:txEl>
                                          </p:spTgt>
                                        </p:tgtEl>
                                        <p:attrNameLst>
                                          <p:attrName>style.visibility</p:attrName>
                                        </p:attrNameLst>
                                      </p:cBhvr>
                                      <p:to>
                                        <p:strVal val="visible"/>
                                      </p:to>
                                    </p:set>
                                    <p:anim calcmode="lin" valueType="num">
                                      <p:cBhvr additive="base">
                                        <p:cTn id="11" dur="2000" fill="hold"/>
                                        <p:tgtEl>
                                          <p:spTgt spid="4098">
                                            <p:txEl>
                                              <p:pRg st="0" end="0"/>
                                            </p:txEl>
                                          </p:spTgt>
                                        </p:tgtEl>
                                        <p:attrNameLst>
                                          <p:attrName>ppt_x</p:attrName>
                                        </p:attrNameLst>
                                      </p:cBhvr>
                                      <p:tavLst>
                                        <p:tav tm="0">
                                          <p:val>
                                            <p:strVal val="#ppt_x"/>
                                          </p:val>
                                        </p:tav>
                                        <p:tav tm="100000">
                                          <p:val>
                                            <p:strVal val="#ppt_x"/>
                                          </p:val>
                                        </p:tav>
                                      </p:tavLst>
                                    </p:anim>
                                    <p:anim calcmode="lin" valueType="num">
                                      <p:cBhvr additive="base">
                                        <p:cTn id="12" dur="2000" fill="hold"/>
                                        <p:tgtEl>
                                          <p:spTgt spid="409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7"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20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2000" fill="hold"/>
                                        <p:tgtEl>
                                          <p:spTgt spid="6">
                                            <p:bg/>
                                          </p:spTgt>
                                        </p:tgtEl>
                                        <p:attrNameLst>
                                          <p:attrName>ppt_y</p:attrName>
                                        </p:attrNameLst>
                                      </p:cBhvr>
                                      <p:tavLst>
                                        <p:tav tm="0">
                                          <p:val>
                                            <p:strVal val="1+#ppt_h/2"/>
                                          </p:val>
                                        </p:tav>
                                        <p:tav tm="100000">
                                          <p:val>
                                            <p:strVal val="#ppt_y"/>
                                          </p:val>
                                        </p:tav>
                                      </p:tavLst>
                                    </p:anim>
                                  </p:childTnLst>
                                </p:cTn>
                              </p:par>
                              <p:par>
                                <p:cTn id="19" presetID="7"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20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20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uiExpand="1" build="p" animBg="1"/>
      <p:bldP spid="6" grpId="0" uiExpand="1"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4"/>
          <p:cNvPicPr>
            <a:picLocks noChangeAspect="1" noChangeArrowheads="1"/>
          </p:cNvPicPr>
          <p:nvPr/>
        </p:nvPicPr>
        <p:blipFill>
          <a:blip r:embed="rId2" cstate="screen"/>
          <a:srcRect/>
          <a:stretch>
            <a:fillRect/>
          </a:stretch>
        </p:blipFill>
        <p:spPr bwMode="auto">
          <a:xfrm>
            <a:off x="5508625" y="4763"/>
            <a:ext cx="3641725" cy="2727325"/>
          </a:xfrm>
          <a:prstGeom prst="rect">
            <a:avLst/>
          </a:prstGeom>
          <a:noFill/>
          <a:ln w="9525">
            <a:noFill/>
            <a:miter lim="800000"/>
            <a:headEnd/>
            <a:tailEnd/>
          </a:ln>
        </p:spPr>
      </p:pic>
      <p:sp>
        <p:nvSpPr>
          <p:cNvPr id="6" name="TextBox 5"/>
          <p:cNvSpPr txBox="1"/>
          <p:nvPr/>
        </p:nvSpPr>
        <p:spPr>
          <a:xfrm>
            <a:off x="755576" y="1916832"/>
            <a:ext cx="7344816" cy="4247317"/>
          </a:xfrm>
          <a:prstGeom prst="rect">
            <a:avLst/>
          </a:prstGeom>
          <a:noFill/>
        </p:spPr>
        <p:txBody>
          <a:bodyPr wrap="square">
            <a:spAutoFit/>
          </a:bodyPr>
          <a:lstStyle/>
          <a:p>
            <a:pPr eaLnBrk="0" hangingPunct="0">
              <a:defRPr/>
            </a:pPr>
            <a:r>
              <a:rPr lang="en-AU" sz="5400" b="1" dirty="0">
                <a:ln w="31550" cmpd="sng">
                  <a:solidFill>
                    <a:schemeClr val="tx2"/>
                  </a:solidFill>
                  <a:prstDash val="solid"/>
                </a:ln>
                <a:solidFill>
                  <a:schemeClr val="bg2">
                    <a:lumMod val="75000"/>
                  </a:schemeClr>
                </a:solidFill>
                <a:effectLst>
                  <a:outerShdw blurRad="41275" dist="12700" dir="12000000" algn="tl" rotWithShape="0">
                    <a:srgbClr val="000000">
                      <a:alpha val="40000"/>
                    </a:srgbClr>
                  </a:outerShdw>
                </a:effectLst>
                <a:cs typeface="+mn-cs"/>
              </a:rPr>
              <a:t>What are </a:t>
            </a:r>
          </a:p>
          <a:p>
            <a:pPr eaLnBrk="0" hangingPunct="0">
              <a:defRPr/>
            </a:pPr>
            <a:r>
              <a:rPr lang="en-AU" sz="5400" b="1" dirty="0">
                <a:ln w="31550" cmpd="sng">
                  <a:solidFill>
                    <a:schemeClr val="tx2"/>
                  </a:solidFill>
                  <a:prstDash val="solid"/>
                </a:ln>
                <a:solidFill>
                  <a:schemeClr val="bg2">
                    <a:lumMod val="75000"/>
                  </a:schemeClr>
                </a:solidFill>
                <a:effectLst>
                  <a:outerShdw blurRad="41275" dist="12700" dir="12000000" algn="tl" rotWithShape="0">
                    <a:srgbClr val="000000">
                      <a:alpha val="40000"/>
                    </a:srgbClr>
                  </a:outerShdw>
                </a:effectLst>
                <a:cs typeface="+mn-cs"/>
              </a:rPr>
              <a:t>the symptoms of </a:t>
            </a:r>
            <a:r>
              <a:rPr lang="en-AU" sz="5400" b="1" dirty="0" smtClean="0">
                <a:ln w="31550" cmpd="sng">
                  <a:solidFill>
                    <a:schemeClr val="tx2"/>
                  </a:solidFill>
                  <a:prstDash val="solid"/>
                </a:ln>
                <a:solidFill>
                  <a:schemeClr val="bg2">
                    <a:lumMod val="75000"/>
                  </a:schemeClr>
                </a:solidFill>
                <a:effectLst>
                  <a:outerShdw blurRad="41275" dist="12700" dir="12000000" algn="tl" rotWithShape="0">
                    <a:srgbClr val="000000">
                      <a:alpha val="40000"/>
                    </a:srgbClr>
                  </a:outerShdw>
                </a:effectLst>
                <a:cs typeface="+mn-cs"/>
              </a:rPr>
              <a:t>staff culture that is becoming toxic, unsafe, or abusive??</a:t>
            </a:r>
            <a:endParaRPr lang="en-AU" sz="5400" b="1" dirty="0">
              <a:ln w="31550" cmpd="sng">
                <a:solidFill>
                  <a:schemeClr val="tx2"/>
                </a:solidFill>
                <a:prstDash val="solid"/>
              </a:ln>
              <a:solidFill>
                <a:schemeClr val="bg2">
                  <a:lumMod val="75000"/>
                </a:schemeClr>
              </a:solidFill>
              <a:effectLst>
                <a:outerShdw blurRad="41275" dist="12700" dir="12000000" algn="tl" rotWithShape="0">
                  <a:srgbClr val="000000">
                    <a:alpha val="40000"/>
                  </a:srgbClr>
                </a:outerShdw>
              </a:effectLst>
              <a:cs typeface="+mn-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4"/>
          <p:cNvPicPr>
            <a:picLocks noChangeAspect="1" noChangeArrowheads="1"/>
          </p:cNvPicPr>
          <p:nvPr/>
        </p:nvPicPr>
        <p:blipFill>
          <a:blip r:embed="rId2" cstate="screen">
            <a:lum bright="30000" contrast="-40000"/>
          </a:blip>
          <a:srcRect/>
          <a:stretch>
            <a:fillRect/>
          </a:stretch>
        </p:blipFill>
        <p:spPr bwMode="auto">
          <a:xfrm>
            <a:off x="0" y="4763"/>
            <a:ext cx="9150350" cy="6853237"/>
          </a:xfrm>
          <a:prstGeom prst="rect">
            <a:avLst/>
          </a:prstGeom>
          <a:noFill/>
          <a:ln w="9525">
            <a:noFill/>
            <a:miter lim="800000"/>
            <a:headEnd/>
            <a:tailEnd/>
          </a:ln>
        </p:spPr>
      </p:pic>
      <p:sp>
        <p:nvSpPr>
          <p:cNvPr id="3" name="TextBox 2"/>
          <p:cNvSpPr txBox="1"/>
          <p:nvPr/>
        </p:nvSpPr>
        <p:spPr>
          <a:xfrm rot="21042113">
            <a:off x="323528" y="476672"/>
            <a:ext cx="3744416" cy="584775"/>
          </a:xfrm>
          <a:prstGeom prst="rect">
            <a:avLst/>
          </a:prstGeom>
          <a:solidFill>
            <a:schemeClr val="bg1">
              <a:lumMod val="75000"/>
            </a:schemeClr>
          </a:solidFill>
        </p:spPr>
        <p:style>
          <a:lnRef idx="0">
            <a:schemeClr val="dk1"/>
          </a:lnRef>
          <a:fillRef idx="3">
            <a:schemeClr val="dk1"/>
          </a:fillRef>
          <a:effectRef idx="3">
            <a:schemeClr val="dk1"/>
          </a:effectRef>
          <a:fontRef idx="minor">
            <a:schemeClr val="lt1"/>
          </a:fontRef>
        </p:style>
        <p:txBody>
          <a:bodyPr>
            <a:spAutoFit/>
          </a:bodyPr>
          <a:lstStyle/>
          <a:p>
            <a:pPr eaLnBrk="0" hangingPunct="0">
              <a:defRPr/>
            </a:pPr>
            <a:r>
              <a:rPr lang="en-AU" sz="3200" dirty="0">
                <a:solidFill>
                  <a:schemeClr val="tx1"/>
                </a:solidFill>
              </a:rPr>
              <a:t>Fear of speaking up</a:t>
            </a:r>
          </a:p>
        </p:txBody>
      </p:sp>
      <p:sp>
        <p:nvSpPr>
          <p:cNvPr id="4" name="TextBox 3"/>
          <p:cNvSpPr txBox="1"/>
          <p:nvPr/>
        </p:nvSpPr>
        <p:spPr>
          <a:xfrm rot="311087">
            <a:off x="267194" y="1792995"/>
            <a:ext cx="5254026" cy="584775"/>
          </a:xfrm>
          <a:prstGeom prst="rect">
            <a:avLst/>
          </a:prstGeom>
          <a:solidFill>
            <a:schemeClr val="bg1">
              <a:lumMod val="75000"/>
            </a:schemeClr>
          </a:solidFill>
        </p:spPr>
        <p:style>
          <a:lnRef idx="0">
            <a:schemeClr val="dk1"/>
          </a:lnRef>
          <a:fillRef idx="3">
            <a:schemeClr val="dk1"/>
          </a:fillRef>
          <a:effectRef idx="3">
            <a:schemeClr val="dk1"/>
          </a:effectRef>
          <a:fontRef idx="minor">
            <a:schemeClr val="lt1"/>
          </a:fontRef>
        </p:style>
        <p:txBody>
          <a:bodyPr>
            <a:spAutoFit/>
          </a:bodyPr>
          <a:lstStyle/>
          <a:p>
            <a:pPr eaLnBrk="0" hangingPunct="0">
              <a:defRPr/>
            </a:pPr>
            <a:r>
              <a:rPr lang="en-AU" sz="3200" dirty="0"/>
              <a:t>Undercurrent of murmuring</a:t>
            </a:r>
            <a:endParaRPr lang="en-AU" sz="3200" dirty="0">
              <a:solidFill>
                <a:schemeClr val="tx1"/>
              </a:solidFill>
            </a:endParaRPr>
          </a:p>
        </p:txBody>
      </p:sp>
      <p:sp>
        <p:nvSpPr>
          <p:cNvPr id="5" name="TextBox 4"/>
          <p:cNvSpPr txBox="1"/>
          <p:nvPr/>
        </p:nvSpPr>
        <p:spPr>
          <a:xfrm rot="21042113">
            <a:off x="3105873" y="730738"/>
            <a:ext cx="5682440" cy="584775"/>
          </a:xfrm>
          <a:prstGeom prst="rect">
            <a:avLst/>
          </a:prstGeom>
          <a:solidFill>
            <a:schemeClr val="bg1">
              <a:lumMod val="75000"/>
            </a:schemeClr>
          </a:solidFill>
        </p:spPr>
        <p:style>
          <a:lnRef idx="0">
            <a:schemeClr val="dk1"/>
          </a:lnRef>
          <a:fillRef idx="3">
            <a:schemeClr val="dk1"/>
          </a:fillRef>
          <a:effectRef idx="3">
            <a:schemeClr val="dk1"/>
          </a:effectRef>
          <a:fontRef idx="minor">
            <a:schemeClr val="lt1"/>
          </a:fontRef>
        </p:style>
        <p:txBody>
          <a:bodyPr>
            <a:spAutoFit/>
          </a:bodyPr>
          <a:lstStyle/>
          <a:p>
            <a:pPr eaLnBrk="0" hangingPunct="0">
              <a:defRPr/>
            </a:pPr>
            <a:r>
              <a:rPr lang="en-AU" sz="3200" dirty="0"/>
              <a:t>Middle level leaders don’t lead</a:t>
            </a:r>
            <a:endParaRPr lang="en-AU" sz="3200" dirty="0">
              <a:solidFill>
                <a:schemeClr val="tx1"/>
              </a:solidFill>
            </a:endParaRPr>
          </a:p>
        </p:txBody>
      </p:sp>
      <p:sp>
        <p:nvSpPr>
          <p:cNvPr id="6" name="TextBox 5"/>
          <p:cNvSpPr txBox="1"/>
          <p:nvPr/>
        </p:nvSpPr>
        <p:spPr>
          <a:xfrm rot="1191218">
            <a:off x="9794" y="3745235"/>
            <a:ext cx="6629209" cy="584775"/>
          </a:xfrm>
          <a:prstGeom prst="rect">
            <a:avLst/>
          </a:prstGeom>
          <a:solidFill>
            <a:schemeClr val="bg1">
              <a:lumMod val="75000"/>
            </a:schemeClr>
          </a:solidFill>
        </p:spPr>
        <p:style>
          <a:lnRef idx="0">
            <a:schemeClr val="dk1"/>
          </a:lnRef>
          <a:fillRef idx="3">
            <a:schemeClr val="dk1"/>
          </a:fillRef>
          <a:effectRef idx="3">
            <a:schemeClr val="dk1"/>
          </a:effectRef>
          <a:fontRef idx="minor">
            <a:schemeClr val="lt1"/>
          </a:fontRef>
        </p:style>
        <p:txBody>
          <a:bodyPr>
            <a:spAutoFit/>
          </a:bodyPr>
          <a:lstStyle/>
          <a:p>
            <a:pPr eaLnBrk="0" hangingPunct="0">
              <a:defRPr/>
            </a:pPr>
            <a:r>
              <a:rPr lang="en-AU" sz="3200" dirty="0"/>
              <a:t>People give up on creative initiative</a:t>
            </a:r>
            <a:endParaRPr lang="en-AU" sz="3200" dirty="0">
              <a:solidFill>
                <a:schemeClr val="tx1"/>
              </a:solidFill>
            </a:endParaRPr>
          </a:p>
        </p:txBody>
      </p:sp>
      <p:sp>
        <p:nvSpPr>
          <p:cNvPr id="7" name="TextBox 6"/>
          <p:cNvSpPr txBox="1"/>
          <p:nvPr/>
        </p:nvSpPr>
        <p:spPr>
          <a:xfrm rot="21418336">
            <a:off x="3143257" y="2788848"/>
            <a:ext cx="5768523" cy="584775"/>
          </a:xfrm>
          <a:prstGeom prst="rect">
            <a:avLst/>
          </a:prstGeom>
          <a:solidFill>
            <a:schemeClr val="bg1">
              <a:lumMod val="75000"/>
            </a:schemeClr>
          </a:solidFill>
        </p:spPr>
        <p:style>
          <a:lnRef idx="0">
            <a:schemeClr val="dk1"/>
          </a:lnRef>
          <a:fillRef idx="3">
            <a:schemeClr val="dk1"/>
          </a:fillRef>
          <a:effectRef idx="3">
            <a:schemeClr val="dk1"/>
          </a:effectRef>
          <a:fontRef idx="minor">
            <a:schemeClr val="lt1"/>
          </a:fontRef>
        </p:style>
        <p:txBody>
          <a:bodyPr>
            <a:spAutoFit/>
          </a:bodyPr>
          <a:lstStyle/>
          <a:p>
            <a:pPr eaLnBrk="0" hangingPunct="0">
              <a:defRPr/>
            </a:pPr>
            <a:r>
              <a:rPr lang="en-AU" sz="3200" dirty="0"/>
              <a:t>Lack of life, vision, enthusiasm</a:t>
            </a:r>
            <a:endParaRPr lang="en-AU" sz="3200" dirty="0">
              <a:solidFill>
                <a:schemeClr val="tx1"/>
              </a:solidFill>
            </a:endParaRPr>
          </a:p>
        </p:txBody>
      </p:sp>
      <p:sp>
        <p:nvSpPr>
          <p:cNvPr id="8" name="TextBox 7"/>
          <p:cNvSpPr txBox="1"/>
          <p:nvPr/>
        </p:nvSpPr>
        <p:spPr>
          <a:xfrm>
            <a:off x="539552" y="5661248"/>
            <a:ext cx="8064895" cy="584775"/>
          </a:xfrm>
          <a:prstGeom prst="rect">
            <a:avLst/>
          </a:prstGeom>
          <a:solidFill>
            <a:schemeClr val="bg1">
              <a:lumMod val="75000"/>
            </a:schemeClr>
          </a:solidFill>
        </p:spPr>
        <p:style>
          <a:lnRef idx="0">
            <a:schemeClr val="dk1"/>
          </a:lnRef>
          <a:fillRef idx="3">
            <a:schemeClr val="dk1"/>
          </a:fillRef>
          <a:effectRef idx="3">
            <a:schemeClr val="dk1"/>
          </a:effectRef>
          <a:fontRef idx="minor">
            <a:schemeClr val="lt1"/>
          </a:fontRef>
        </p:style>
        <p:txBody>
          <a:bodyPr>
            <a:spAutoFit/>
          </a:bodyPr>
          <a:lstStyle/>
          <a:p>
            <a:pPr eaLnBrk="0" hangingPunct="0">
              <a:defRPr/>
            </a:pPr>
            <a:r>
              <a:rPr lang="en-AU" sz="3200" dirty="0"/>
              <a:t>Loss of embrace of mission &amp; core values</a:t>
            </a:r>
            <a:endParaRPr lang="en-AU" sz="32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2000" fill="hold"/>
                                        <p:tgtEl>
                                          <p:spTgt spid="3"/>
                                        </p:tgtEl>
                                        <p:attrNameLst>
                                          <p:attrName>ppt_x</p:attrName>
                                        </p:attrNameLst>
                                      </p:cBhvr>
                                      <p:tavLst>
                                        <p:tav tm="0">
                                          <p:val>
                                            <p:strVal val="#ppt_x"/>
                                          </p:val>
                                        </p:tav>
                                        <p:tav tm="100000">
                                          <p:val>
                                            <p:strVal val="#ppt_x"/>
                                          </p:val>
                                        </p:tav>
                                      </p:tavLst>
                                    </p:anim>
                                    <p:anim calcmode="lin" valueType="num">
                                      <p:cBhvr additive="base">
                                        <p:cTn id="8" dur="20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2000" fill="hold"/>
                                        <p:tgtEl>
                                          <p:spTgt spid="4"/>
                                        </p:tgtEl>
                                        <p:attrNameLst>
                                          <p:attrName>ppt_x</p:attrName>
                                        </p:attrNameLst>
                                      </p:cBhvr>
                                      <p:tavLst>
                                        <p:tav tm="0">
                                          <p:val>
                                            <p:strVal val="1+#ppt_w/2"/>
                                          </p:val>
                                        </p:tav>
                                        <p:tav tm="100000">
                                          <p:val>
                                            <p:strVal val="#ppt_x"/>
                                          </p:val>
                                        </p:tav>
                                      </p:tavLst>
                                    </p:anim>
                                    <p:anim calcmode="lin" valueType="num">
                                      <p:cBhvr additive="base">
                                        <p:cTn id="14" dur="20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2"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2000" fill="hold"/>
                                        <p:tgtEl>
                                          <p:spTgt spid="5"/>
                                        </p:tgtEl>
                                        <p:attrNameLst>
                                          <p:attrName>ppt_x</p:attrName>
                                        </p:attrNameLst>
                                      </p:cBhvr>
                                      <p:tavLst>
                                        <p:tav tm="0">
                                          <p:val>
                                            <p:strVal val="0-#ppt_w/2"/>
                                          </p:val>
                                        </p:tav>
                                        <p:tav tm="100000">
                                          <p:val>
                                            <p:strVal val="#ppt_x"/>
                                          </p:val>
                                        </p:tav>
                                      </p:tavLst>
                                    </p:anim>
                                    <p:anim calcmode="lin" valueType="num">
                                      <p:cBhvr additive="base">
                                        <p:cTn id="20" dur="20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3"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2000" fill="hold"/>
                                        <p:tgtEl>
                                          <p:spTgt spid="6"/>
                                        </p:tgtEl>
                                        <p:attrNameLst>
                                          <p:attrName>ppt_x</p:attrName>
                                        </p:attrNameLst>
                                      </p:cBhvr>
                                      <p:tavLst>
                                        <p:tav tm="0">
                                          <p:val>
                                            <p:strVal val="1+#ppt_w/2"/>
                                          </p:val>
                                        </p:tav>
                                        <p:tav tm="100000">
                                          <p:val>
                                            <p:strVal val="#ppt_x"/>
                                          </p:val>
                                        </p:tav>
                                      </p:tavLst>
                                    </p:anim>
                                    <p:anim calcmode="lin" valueType="num">
                                      <p:cBhvr additive="base">
                                        <p:cTn id="26" dur="2000" fill="hold"/>
                                        <p:tgtEl>
                                          <p:spTgt spid="6"/>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9"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2000" fill="hold"/>
                                        <p:tgtEl>
                                          <p:spTgt spid="7"/>
                                        </p:tgtEl>
                                        <p:attrNameLst>
                                          <p:attrName>ppt_x</p:attrName>
                                        </p:attrNameLst>
                                      </p:cBhvr>
                                      <p:tavLst>
                                        <p:tav tm="0">
                                          <p:val>
                                            <p:strVal val="0-#ppt_w/2"/>
                                          </p:val>
                                        </p:tav>
                                        <p:tav tm="100000">
                                          <p:val>
                                            <p:strVal val="#ppt_x"/>
                                          </p:val>
                                        </p:tav>
                                      </p:tavLst>
                                    </p:anim>
                                    <p:anim calcmode="lin" valueType="num">
                                      <p:cBhvr additive="base">
                                        <p:cTn id="32" dur="2000" fill="hold"/>
                                        <p:tgtEl>
                                          <p:spTgt spid="7"/>
                                        </p:tgtEl>
                                        <p:attrNameLst>
                                          <p:attrName>ppt_y</p:attrName>
                                        </p:attrNameLst>
                                      </p:cBhvr>
                                      <p:tavLst>
                                        <p:tav tm="0">
                                          <p:val>
                                            <p:strVal val="0-#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3" fill="hold" nodeType="click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2000" fill="hold"/>
                                        <p:tgtEl>
                                          <p:spTgt spid="8"/>
                                        </p:tgtEl>
                                        <p:attrNameLst>
                                          <p:attrName>ppt_x</p:attrName>
                                        </p:attrNameLst>
                                      </p:cBhvr>
                                      <p:tavLst>
                                        <p:tav tm="0">
                                          <p:val>
                                            <p:strVal val="1+#ppt_w/2"/>
                                          </p:val>
                                        </p:tav>
                                        <p:tav tm="100000">
                                          <p:val>
                                            <p:strVal val="#ppt_x"/>
                                          </p:val>
                                        </p:tav>
                                      </p:tavLst>
                                    </p:anim>
                                    <p:anim calcmode="lin" valueType="num">
                                      <p:cBhvr additive="base">
                                        <p:cTn id="38" dur="20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4"/>
          <p:cNvPicPr>
            <a:picLocks noChangeAspect="1" noChangeArrowheads="1"/>
          </p:cNvPicPr>
          <p:nvPr/>
        </p:nvPicPr>
        <p:blipFill>
          <a:blip r:embed="rId2" cstate="screen">
            <a:lum bright="30000" contrast="-40000"/>
          </a:blip>
          <a:srcRect/>
          <a:stretch>
            <a:fillRect/>
          </a:stretch>
        </p:blipFill>
        <p:spPr bwMode="auto">
          <a:xfrm>
            <a:off x="0" y="4763"/>
            <a:ext cx="9150350" cy="6853237"/>
          </a:xfrm>
          <a:prstGeom prst="rect">
            <a:avLst/>
          </a:prstGeom>
          <a:noFill/>
          <a:ln w="9525">
            <a:noFill/>
            <a:miter lim="800000"/>
            <a:headEnd/>
            <a:tailEnd/>
          </a:ln>
        </p:spPr>
      </p:pic>
      <p:sp>
        <p:nvSpPr>
          <p:cNvPr id="3" name="TextBox 2"/>
          <p:cNvSpPr txBox="1"/>
          <p:nvPr/>
        </p:nvSpPr>
        <p:spPr>
          <a:xfrm rot="21042113">
            <a:off x="323528" y="476672"/>
            <a:ext cx="3744416" cy="584775"/>
          </a:xfrm>
          <a:prstGeom prst="rect">
            <a:avLst/>
          </a:prstGeom>
          <a:solidFill>
            <a:schemeClr val="bg1">
              <a:lumMod val="75000"/>
            </a:schemeClr>
          </a:solidFill>
        </p:spPr>
        <p:style>
          <a:lnRef idx="0">
            <a:schemeClr val="dk1"/>
          </a:lnRef>
          <a:fillRef idx="3">
            <a:schemeClr val="dk1"/>
          </a:fillRef>
          <a:effectRef idx="3">
            <a:schemeClr val="dk1"/>
          </a:effectRef>
          <a:fontRef idx="minor">
            <a:schemeClr val="lt1"/>
          </a:fontRef>
        </p:style>
        <p:txBody>
          <a:bodyPr>
            <a:spAutoFit/>
          </a:bodyPr>
          <a:lstStyle/>
          <a:p>
            <a:pPr eaLnBrk="0" hangingPunct="0">
              <a:defRPr/>
            </a:pPr>
            <a:r>
              <a:rPr lang="en-AU" sz="3200" dirty="0">
                <a:solidFill>
                  <a:schemeClr val="tx1"/>
                </a:solidFill>
              </a:rPr>
              <a:t>Fear of speaking up</a:t>
            </a:r>
          </a:p>
        </p:txBody>
      </p:sp>
      <p:sp>
        <p:nvSpPr>
          <p:cNvPr id="4" name="TextBox 3"/>
          <p:cNvSpPr txBox="1"/>
          <p:nvPr/>
        </p:nvSpPr>
        <p:spPr>
          <a:xfrm rot="311087">
            <a:off x="267194" y="1792995"/>
            <a:ext cx="5254026" cy="584775"/>
          </a:xfrm>
          <a:prstGeom prst="rect">
            <a:avLst/>
          </a:prstGeom>
          <a:solidFill>
            <a:schemeClr val="bg1">
              <a:lumMod val="75000"/>
            </a:schemeClr>
          </a:solidFill>
        </p:spPr>
        <p:style>
          <a:lnRef idx="0">
            <a:schemeClr val="dk1"/>
          </a:lnRef>
          <a:fillRef idx="3">
            <a:schemeClr val="dk1"/>
          </a:fillRef>
          <a:effectRef idx="3">
            <a:schemeClr val="dk1"/>
          </a:effectRef>
          <a:fontRef idx="minor">
            <a:schemeClr val="lt1"/>
          </a:fontRef>
        </p:style>
        <p:txBody>
          <a:bodyPr>
            <a:spAutoFit/>
          </a:bodyPr>
          <a:lstStyle/>
          <a:p>
            <a:pPr eaLnBrk="0" hangingPunct="0">
              <a:defRPr/>
            </a:pPr>
            <a:r>
              <a:rPr lang="en-AU" sz="3200" dirty="0"/>
              <a:t>Undercurrent of murmuring</a:t>
            </a:r>
            <a:endParaRPr lang="en-AU" sz="3200" dirty="0">
              <a:solidFill>
                <a:schemeClr val="tx1"/>
              </a:solidFill>
            </a:endParaRPr>
          </a:p>
        </p:txBody>
      </p:sp>
      <p:sp>
        <p:nvSpPr>
          <p:cNvPr id="5" name="TextBox 4"/>
          <p:cNvSpPr txBox="1"/>
          <p:nvPr/>
        </p:nvSpPr>
        <p:spPr>
          <a:xfrm rot="21042113">
            <a:off x="3105873" y="730738"/>
            <a:ext cx="5682440" cy="584775"/>
          </a:xfrm>
          <a:prstGeom prst="rect">
            <a:avLst/>
          </a:prstGeom>
          <a:solidFill>
            <a:schemeClr val="bg1">
              <a:lumMod val="75000"/>
            </a:schemeClr>
          </a:solidFill>
        </p:spPr>
        <p:style>
          <a:lnRef idx="0">
            <a:schemeClr val="dk1"/>
          </a:lnRef>
          <a:fillRef idx="3">
            <a:schemeClr val="dk1"/>
          </a:fillRef>
          <a:effectRef idx="3">
            <a:schemeClr val="dk1"/>
          </a:effectRef>
          <a:fontRef idx="minor">
            <a:schemeClr val="lt1"/>
          </a:fontRef>
        </p:style>
        <p:txBody>
          <a:bodyPr>
            <a:spAutoFit/>
          </a:bodyPr>
          <a:lstStyle/>
          <a:p>
            <a:pPr eaLnBrk="0" hangingPunct="0">
              <a:defRPr/>
            </a:pPr>
            <a:r>
              <a:rPr lang="en-AU" sz="3200" dirty="0"/>
              <a:t>Middle level leaders don’t lead</a:t>
            </a:r>
            <a:endParaRPr lang="en-AU" sz="3200" dirty="0">
              <a:solidFill>
                <a:schemeClr val="tx1"/>
              </a:solidFill>
            </a:endParaRPr>
          </a:p>
        </p:txBody>
      </p:sp>
      <p:sp>
        <p:nvSpPr>
          <p:cNvPr id="6" name="TextBox 5"/>
          <p:cNvSpPr txBox="1"/>
          <p:nvPr/>
        </p:nvSpPr>
        <p:spPr>
          <a:xfrm rot="1191218">
            <a:off x="9794" y="3745235"/>
            <a:ext cx="6629209" cy="584775"/>
          </a:xfrm>
          <a:prstGeom prst="rect">
            <a:avLst/>
          </a:prstGeom>
          <a:solidFill>
            <a:schemeClr val="bg1">
              <a:lumMod val="75000"/>
            </a:schemeClr>
          </a:solidFill>
        </p:spPr>
        <p:style>
          <a:lnRef idx="0">
            <a:schemeClr val="dk1"/>
          </a:lnRef>
          <a:fillRef idx="3">
            <a:schemeClr val="dk1"/>
          </a:fillRef>
          <a:effectRef idx="3">
            <a:schemeClr val="dk1"/>
          </a:effectRef>
          <a:fontRef idx="minor">
            <a:schemeClr val="lt1"/>
          </a:fontRef>
        </p:style>
        <p:txBody>
          <a:bodyPr>
            <a:spAutoFit/>
          </a:bodyPr>
          <a:lstStyle/>
          <a:p>
            <a:pPr eaLnBrk="0" hangingPunct="0">
              <a:defRPr/>
            </a:pPr>
            <a:r>
              <a:rPr lang="en-AU" sz="3200" dirty="0"/>
              <a:t>People give up on creative initiative</a:t>
            </a:r>
            <a:endParaRPr lang="en-AU" sz="3200" dirty="0">
              <a:solidFill>
                <a:schemeClr val="tx1"/>
              </a:solidFill>
            </a:endParaRPr>
          </a:p>
        </p:txBody>
      </p:sp>
      <p:sp>
        <p:nvSpPr>
          <p:cNvPr id="7" name="TextBox 6"/>
          <p:cNvSpPr txBox="1"/>
          <p:nvPr/>
        </p:nvSpPr>
        <p:spPr>
          <a:xfrm rot="21418336">
            <a:off x="3143257" y="2788848"/>
            <a:ext cx="5768523" cy="584775"/>
          </a:xfrm>
          <a:prstGeom prst="rect">
            <a:avLst/>
          </a:prstGeom>
          <a:solidFill>
            <a:schemeClr val="bg1">
              <a:lumMod val="75000"/>
            </a:schemeClr>
          </a:solidFill>
        </p:spPr>
        <p:style>
          <a:lnRef idx="0">
            <a:schemeClr val="dk1"/>
          </a:lnRef>
          <a:fillRef idx="3">
            <a:schemeClr val="dk1"/>
          </a:fillRef>
          <a:effectRef idx="3">
            <a:schemeClr val="dk1"/>
          </a:effectRef>
          <a:fontRef idx="minor">
            <a:schemeClr val="lt1"/>
          </a:fontRef>
        </p:style>
        <p:txBody>
          <a:bodyPr>
            <a:spAutoFit/>
          </a:bodyPr>
          <a:lstStyle/>
          <a:p>
            <a:pPr eaLnBrk="0" hangingPunct="0">
              <a:defRPr/>
            </a:pPr>
            <a:r>
              <a:rPr lang="en-AU" sz="3200" dirty="0"/>
              <a:t>Lack of life, vision, enthusiasm</a:t>
            </a:r>
            <a:endParaRPr lang="en-AU" sz="3200" dirty="0">
              <a:solidFill>
                <a:schemeClr val="tx1"/>
              </a:solidFill>
            </a:endParaRPr>
          </a:p>
        </p:txBody>
      </p:sp>
      <p:sp>
        <p:nvSpPr>
          <p:cNvPr id="8" name="TextBox 7"/>
          <p:cNvSpPr txBox="1"/>
          <p:nvPr/>
        </p:nvSpPr>
        <p:spPr>
          <a:xfrm>
            <a:off x="539552" y="5661248"/>
            <a:ext cx="8064895" cy="584775"/>
          </a:xfrm>
          <a:prstGeom prst="rect">
            <a:avLst/>
          </a:prstGeom>
          <a:solidFill>
            <a:schemeClr val="bg1">
              <a:lumMod val="75000"/>
            </a:schemeClr>
          </a:solidFill>
        </p:spPr>
        <p:style>
          <a:lnRef idx="0">
            <a:schemeClr val="dk1"/>
          </a:lnRef>
          <a:fillRef idx="3">
            <a:schemeClr val="dk1"/>
          </a:fillRef>
          <a:effectRef idx="3">
            <a:schemeClr val="dk1"/>
          </a:effectRef>
          <a:fontRef idx="minor">
            <a:schemeClr val="lt1"/>
          </a:fontRef>
        </p:style>
        <p:txBody>
          <a:bodyPr>
            <a:spAutoFit/>
          </a:bodyPr>
          <a:lstStyle/>
          <a:p>
            <a:pPr eaLnBrk="0" hangingPunct="0">
              <a:defRPr/>
            </a:pPr>
            <a:r>
              <a:rPr lang="en-AU" sz="3200" dirty="0"/>
              <a:t>Loss of embrace of mission &amp; core values</a:t>
            </a:r>
            <a:endParaRPr lang="en-AU" sz="3200" dirty="0">
              <a:solidFill>
                <a:schemeClr val="tx1"/>
              </a:solidFill>
            </a:endParaRPr>
          </a:p>
        </p:txBody>
      </p:sp>
      <p:pic>
        <p:nvPicPr>
          <p:cNvPr id="11" name="Picture 3"/>
          <p:cNvPicPr>
            <a:picLocks noChangeAspect="1" noChangeArrowheads="1"/>
          </p:cNvPicPr>
          <p:nvPr/>
        </p:nvPicPr>
        <p:blipFill>
          <a:blip r:embed="rId3" cstate="screen"/>
          <a:srcRect/>
          <a:stretch>
            <a:fillRect/>
          </a:stretch>
        </p:blipFill>
        <p:spPr bwMode="auto">
          <a:xfrm>
            <a:off x="179512" y="3789040"/>
            <a:ext cx="4135437" cy="2592388"/>
          </a:xfrm>
          <a:prstGeom prst="rect">
            <a:avLst/>
          </a:prstGeom>
          <a:noFill/>
          <a:ln w="9525">
            <a:noFill/>
            <a:miter lim="800000"/>
            <a:headEnd/>
            <a:tailEnd/>
          </a:ln>
        </p:spPr>
      </p:pic>
      <p:pic>
        <p:nvPicPr>
          <p:cNvPr id="12" name="Picture 4"/>
          <p:cNvPicPr>
            <a:picLocks noChangeAspect="1" noChangeArrowheads="1"/>
          </p:cNvPicPr>
          <p:nvPr/>
        </p:nvPicPr>
        <p:blipFill>
          <a:blip r:embed="rId4" cstate="screen"/>
          <a:srcRect/>
          <a:stretch>
            <a:fillRect/>
          </a:stretch>
        </p:blipFill>
        <p:spPr bwMode="auto">
          <a:xfrm>
            <a:off x="2699792" y="2420888"/>
            <a:ext cx="2655887" cy="2517775"/>
          </a:xfrm>
          <a:prstGeom prst="rect">
            <a:avLst/>
          </a:prstGeom>
          <a:noFill/>
          <a:ln w="9525">
            <a:noFill/>
            <a:miter lim="800000"/>
            <a:headEnd/>
            <a:tailEnd/>
          </a:ln>
        </p:spPr>
      </p:pic>
      <p:pic>
        <p:nvPicPr>
          <p:cNvPr id="13" name="Picture 2"/>
          <p:cNvPicPr>
            <a:picLocks noChangeAspect="1" noChangeArrowheads="1"/>
          </p:cNvPicPr>
          <p:nvPr/>
        </p:nvPicPr>
        <p:blipFill>
          <a:blip r:embed="rId5" cstate="screen"/>
          <a:srcRect/>
          <a:stretch>
            <a:fillRect/>
          </a:stretch>
        </p:blipFill>
        <p:spPr bwMode="auto">
          <a:xfrm>
            <a:off x="4355976" y="1268760"/>
            <a:ext cx="3324225" cy="2735262"/>
          </a:xfrm>
          <a:prstGeom prst="rect">
            <a:avLst/>
          </a:prstGeom>
          <a:noFill/>
          <a:ln w="9525">
            <a:noFill/>
            <a:miter lim="800000"/>
            <a:headEnd/>
            <a:tailEnd/>
          </a:ln>
        </p:spPr>
      </p:pic>
      <p:pic>
        <p:nvPicPr>
          <p:cNvPr id="14" name="Picture 5"/>
          <p:cNvPicPr>
            <a:picLocks noChangeAspect="1" noChangeArrowheads="1"/>
          </p:cNvPicPr>
          <p:nvPr/>
        </p:nvPicPr>
        <p:blipFill>
          <a:blip r:embed="rId6" cstate="screen"/>
          <a:srcRect l="19243"/>
          <a:stretch>
            <a:fillRect/>
          </a:stretch>
        </p:blipFill>
        <p:spPr bwMode="auto">
          <a:xfrm>
            <a:off x="6372225" y="0"/>
            <a:ext cx="2620963" cy="2160588"/>
          </a:xfrm>
          <a:prstGeom prst="rect">
            <a:avLst/>
          </a:prstGeom>
          <a:noFill/>
          <a:ln w="9525">
            <a:noFill/>
            <a:miter lim="800000"/>
            <a:headEnd/>
            <a:tailEnd/>
          </a:ln>
        </p:spPr>
      </p:pic>
      <p:sp>
        <p:nvSpPr>
          <p:cNvPr id="10" name="TextBox 9"/>
          <p:cNvSpPr txBox="1"/>
          <p:nvPr/>
        </p:nvSpPr>
        <p:spPr>
          <a:xfrm rot="19386909">
            <a:off x="2531723" y="3711860"/>
            <a:ext cx="7160706" cy="1108075"/>
          </a:xfrm>
          <a:prstGeom prst="rect">
            <a:avLst/>
          </a:prstGeom>
          <a:solidFill>
            <a:schemeClr val="accent4">
              <a:lumMod val="25000"/>
            </a:schemeClr>
          </a:solidFill>
        </p:spPr>
        <p:style>
          <a:lnRef idx="1">
            <a:schemeClr val="dk1"/>
          </a:lnRef>
          <a:fillRef idx="3">
            <a:schemeClr val="dk1"/>
          </a:fillRef>
          <a:effectRef idx="2">
            <a:schemeClr val="dk1"/>
          </a:effectRef>
          <a:fontRef idx="minor">
            <a:schemeClr val="lt1"/>
          </a:fontRef>
        </p:style>
        <p:txBody>
          <a:bodyPr wrap="square">
            <a:spAutoFit/>
          </a:bodyPr>
          <a:lstStyle/>
          <a:p>
            <a:pPr eaLnBrk="0" hangingPunct="0">
              <a:defRPr/>
            </a:pPr>
            <a:r>
              <a:rPr lang="en-AU" sz="6600" dirty="0"/>
              <a:t>... do the kids get?</a:t>
            </a:r>
          </a:p>
        </p:txBody>
      </p:sp>
      <p:sp>
        <p:nvSpPr>
          <p:cNvPr id="9" name="TextBox 8"/>
          <p:cNvSpPr txBox="1"/>
          <p:nvPr/>
        </p:nvSpPr>
        <p:spPr>
          <a:xfrm rot="19389185">
            <a:off x="318321" y="1452128"/>
            <a:ext cx="4908550" cy="1108075"/>
          </a:xfrm>
          <a:prstGeom prst="rect">
            <a:avLst/>
          </a:prstGeom>
          <a:solidFill>
            <a:schemeClr val="accent4">
              <a:lumMod val="25000"/>
            </a:schemeClr>
          </a:solidFill>
        </p:spPr>
        <p:style>
          <a:lnRef idx="1">
            <a:schemeClr val="dk1"/>
          </a:lnRef>
          <a:fillRef idx="3">
            <a:schemeClr val="dk1"/>
          </a:fillRef>
          <a:effectRef idx="2">
            <a:schemeClr val="dk1"/>
          </a:effectRef>
          <a:fontRef idx="minor">
            <a:schemeClr val="lt1"/>
          </a:fontRef>
        </p:style>
        <p:txBody>
          <a:bodyPr>
            <a:spAutoFit/>
          </a:bodyPr>
          <a:lstStyle/>
          <a:p>
            <a:pPr eaLnBrk="0" hangingPunct="0">
              <a:defRPr/>
            </a:pPr>
            <a:r>
              <a:rPr lang="en-AU" sz="6600" dirty="0"/>
              <a:t>And what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heckerboard(across)">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heel(4)">
                                      <p:cBhvr>
                                        <p:cTn id="12" dur="10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4"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heel(4)">
                                      <p:cBhvr>
                                        <p:cTn id="17" dur="10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4" fill="hold"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heel(4)">
                                      <p:cBhvr>
                                        <p:cTn id="22" dur="10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4" fill="hold"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heel(4)">
                                      <p:cBhvr>
                                        <p:cTn id="27" dur="1000"/>
                                        <p:tgtEl>
                                          <p:spTgt spid="14"/>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checkerboard(across)">
                                      <p:cBhvr>
                                        <p:cTn id="3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p:cNvPicPr>
            <a:picLocks noChangeAspect="1" noChangeArrowheads="1"/>
          </p:cNvPicPr>
          <p:nvPr/>
        </p:nvPicPr>
        <p:blipFill>
          <a:blip r:embed="rId2" cstate="screen"/>
          <a:srcRect t="11337"/>
          <a:stretch>
            <a:fillRect/>
          </a:stretch>
        </p:blipFill>
        <p:spPr bwMode="auto">
          <a:xfrm>
            <a:off x="7596188" y="981075"/>
            <a:ext cx="1296987" cy="1447800"/>
          </a:xfrm>
          <a:prstGeom prst="rect">
            <a:avLst/>
          </a:prstGeom>
          <a:noFill/>
          <a:ln w="9525">
            <a:noFill/>
            <a:miter lim="800000"/>
            <a:headEnd/>
            <a:tailEnd/>
          </a:ln>
        </p:spPr>
      </p:pic>
      <p:sp>
        <p:nvSpPr>
          <p:cNvPr id="3" name="TextBox 2"/>
          <p:cNvSpPr txBox="1"/>
          <p:nvPr/>
        </p:nvSpPr>
        <p:spPr>
          <a:xfrm>
            <a:off x="179512" y="260648"/>
            <a:ext cx="8712968" cy="553998"/>
          </a:xfrm>
          <a:prstGeom prst="rect">
            <a:avLst/>
          </a:prstGeom>
          <a:noFill/>
        </p:spPr>
        <p:txBody>
          <a:bodyPr wrap="square">
            <a:spAutoFit/>
          </a:bodyPr>
          <a:lstStyle/>
          <a:p>
            <a:pPr eaLnBrk="0" hangingPunct="0">
              <a:defRPr/>
            </a:pPr>
            <a:r>
              <a:rPr lang="en-AU" sz="3000" b="1" dirty="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cs typeface="+mn-cs"/>
              </a:rPr>
              <a:t>What causes a leader to become  </a:t>
            </a:r>
            <a:r>
              <a:rPr lang="en-AU" sz="3000" b="1" dirty="0" smtClean="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cs typeface="+mn-cs"/>
              </a:rPr>
              <a:t>“abusive”? </a:t>
            </a:r>
            <a:endParaRPr lang="en-AU" sz="3000" b="1" dirty="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cs typeface="+mn-cs"/>
            </a:endParaRPr>
          </a:p>
        </p:txBody>
      </p:sp>
      <p:sp>
        <p:nvSpPr>
          <p:cNvPr id="4" name="TextBox 3"/>
          <p:cNvSpPr txBox="1">
            <a:spLocks noChangeArrowheads="1"/>
          </p:cNvSpPr>
          <p:nvPr/>
        </p:nvSpPr>
        <p:spPr bwMode="auto">
          <a:xfrm>
            <a:off x="2339975" y="1052513"/>
            <a:ext cx="5400675" cy="954087"/>
          </a:xfrm>
          <a:prstGeom prst="rect">
            <a:avLst/>
          </a:prstGeom>
          <a:noFill/>
          <a:ln w="9525">
            <a:noFill/>
            <a:miter lim="800000"/>
            <a:headEnd/>
            <a:tailEnd/>
          </a:ln>
        </p:spPr>
        <p:txBody>
          <a:bodyPr>
            <a:spAutoFit/>
          </a:bodyPr>
          <a:lstStyle/>
          <a:p>
            <a:pPr eaLnBrk="0" hangingPunct="0"/>
            <a:r>
              <a:rPr lang="en-AU" sz="2800"/>
              <a:t>Wrong modelling of leadership by other leaders</a:t>
            </a:r>
          </a:p>
        </p:txBody>
      </p:sp>
      <p:pic>
        <p:nvPicPr>
          <p:cNvPr id="28675" name="Picture 3"/>
          <p:cNvPicPr>
            <a:picLocks noChangeAspect="1" noChangeArrowheads="1"/>
          </p:cNvPicPr>
          <p:nvPr/>
        </p:nvPicPr>
        <p:blipFill>
          <a:blip r:embed="rId3" cstate="screen"/>
          <a:srcRect l="10094"/>
          <a:stretch>
            <a:fillRect/>
          </a:stretch>
        </p:blipFill>
        <p:spPr bwMode="auto">
          <a:xfrm>
            <a:off x="179388" y="2133600"/>
            <a:ext cx="1598612" cy="1871663"/>
          </a:xfrm>
          <a:prstGeom prst="rect">
            <a:avLst/>
          </a:prstGeom>
          <a:noFill/>
          <a:ln w="9525">
            <a:noFill/>
            <a:miter lim="800000"/>
            <a:headEnd/>
            <a:tailEnd/>
          </a:ln>
        </p:spPr>
      </p:pic>
      <p:sp>
        <p:nvSpPr>
          <p:cNvPr id="6" name="TextBox 5"/>
          <p:cNvSpPr txBox="1">
            <a:spLocks noChangeArrowheads="1"/>
          </p:cNvSpPr>
          <p:nvPr/>
        </p:nvSpPr>
        <p:spPr bwMode="auto">
          <a:xfrm>
            <a:off x="1835150" y="2492375"/>
            <a:ext cx="6985000" cy="1385888"/>
          </a:xfrm>
          <a:prstGeom prst="rect">
            <a:avLst/>
          </a:prstGeom>
          <a:noFill/>
          <a:ln w="9525">
            <a:noFill/>
            <a:miter lim="800000"/>
            <a:headEnd/>
            <a:tailEnd/>
          </a:ln>
        </p:spPr>
        <p:txBody>
          <a:bodyPr>
            <a:spAutoFit/>
          </a:bodyPr>
          <a:lstStyle/>
          <a:p>
            <a:pPr eaLnBrk="0" hangingPunct="0"/>
            <a:r>
              <a:rPr lang="en-AU" sz="2800" dirty="0"/>
              <a:t>Founding ownership – “this is </a:t>
            </a:r>
            <a:r>
              <a:rPr lang="en-AU" sz="2800"/>
              <a:t>my </a:t>
            </a:r>
            <a:r>
              <a:rPr lang="en-AU" sz="2800" smtClean="0"/>
              <a:t>kingdom/ </a:t>
            </a:r>
            <a:r>
              <a:rPr lang="en-AU" sz="2800" dirty="0"/>
              <a:t>organization – everything depends on me”</a:t>
            </a:r>
          </a:p>
          <a:p>
            <a:pPr eaLnBrk="0" hangingPunct="0"/>
            <a:endParaRPr lang="en-AU" sz="2800" dirty="0"/>
          </a:p>
        </p:txBody>
      </p:sp>
      <p:pic>
        <p:nvPicPr>
          <p:cNvPr id="28676" name="Picture 4"/>
          <p:cNvPicPr>
            <a:picLocks noChangeAspect="1" noChangeArrowheads="1"/>
          </p:cNvPicPr>
          <p:nvPr/>
        </p:nvPicPr>
        <p:blipFill>
          <a:blip r:embed="rId4" cstate="screen"/>
          <a:srcRect/>
          <a:stretch>
            <a:fillRect/>
          </a:stretch>
        </p:blipFill>
        <p:spPr bwMode="auto">
          <a:xfrm>
            <a:off x="7308850" y="3716338"/>
            <a:ext cx="1511300" cy="1754187"/>
          </a:xfrm>
          <a:prstGeom prst="rect">
            <a:avLst/>
          </a:prstGeom>
          <a:noFill/>
          <a:ln w="9525">
            <a:noFill/>
            <a:miter lim="800000"/>
            <a:headEnd/>
            <a:tailEnd/>
          </a:ln>
        </p:spPr>
      </p:pic>
      <p:sp>
        <p:nvSpPr>
          <p:cNvPr id="8" name="TextBox 7"/>
          <p:cNvSpPr txBox="1">
            <a:spLocks noChangeArrowheads="1"/>
          </p:cNvSpPr>
          <p:nvPr/>
        </p:nvSpPr>
        <p:spPr bwMode="auto">
          <a:xfrm>
            <a:off x="2916238" y="4076700"/>
            <a:ext cx="5832475" cy="523875"/>
          </a:xfrm>
          <a:prstGeom prst="rect">
            <a:avLst/>
          </a:prstGeom>
          <a:noFill/>
          <a:ln w="9525">
            <a:noFill/>
            <a:miter lim="800000"/>
            <a:headEnd/>
            <a:tailEnd/>
          </a:ln>
        </p:spPr>
        <p:txBody>
          <a:bodyPr>
            <a:spAutoFit/>
          </a:bodyPr>
          <a:lstStyle/>
          <a:p>
            <a:pPr eaLnBrk="0" hangingPunct="0"/>
            <a:r>
              <a:rPr lang="en-AU" sz="2800"/>
              <a:t>A narcissistic personality</a:t>
            </a:r>
          </a:p>
        </p:txBody>
      </p:sp>
      <p:pic>
        <p:nvPicPr>
          <p:cNvPr id="28677" name="Picture 5"/>
          <p:cNvPicPr>
            <a:picLocks noChangeAspect="1" noChangeArrowheads="1"/>
          </p:cNvPicPr>
          <p:nvPr/>
        </p:nvPicPr>
        <p:blipFill>
          <a:blip r:embed="rId5" cstate="screen"/>
          <a:srcRect l="8910" r="4256"/>
          <a:stretch>
            <a:fillRect/>
          </a:stretch>
        </p:blipFill>
        <p:spPr bwMode="auto">
          <a:xfrm>
            <a:off x="179388" y="4797425"/>
            <a:ext cx="1512887" cy="1797050"/>
          </a:xfrm>
          <a:prstGeom prst="rect">
            <a:avLst/>
          </a:prstGeom>
          <a:noFill/>
          <a:ln w="9525">
            <a:noFill/>
            <a:miter lim="800000"/>
            <a:headEnd/>
            <a:tailEnd/>
          </a:ln>
        </p:spPr>
      </p:pic>
      <p:sp>
        <p:nvSpPr>
          <p:cNvPr id="10" name="TextBox 9"/>
          <p:cNvSpPr txBox="1">
            <a:spLocks noChangeArrowheads="1"/>
          </p:cNvSpPr>
          <p:nvPr/>
        </p:nvSpPr>
        <p:spPr bwMode="auto">
          <a:xfrm>
            <a:off x="1835150" y="5732463"/>
            <a:ext cx="6697663" cy="523875"/>
          </a:xfrm>
          <a:prstGeom prst="rect">
            <a:avLst/>
          </a:prstGeom>
          <a:noFill/>
          <a:ln w="9525">
            <a:noFill/>
            <a:miter lim="800000"/>
            <a:headEnd/>
            <a:tailEnd/>
          </a:ln>
        </p:spPr>
        <p:txBody>
          <a:bodyPr>
            <a:spAutoFit/>
          </a:bodyPr>
          <a:lstStyle/>
          <a:p>
            <a:pPr eaLnBrk="0" hangingPunct="0"/>
            <a:r>
              <a:rPr lang="en-AU" sz="2800"/>
              <a:t>An identity weakness – an orphan spirit?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28674"/>
                                        </p:tgtEl>
                                        <p:attrNameLst>
                                          <p:attrName>style.visibility</p:attrName>
                                        </p:attrNameLst>
                                      </p:cBhvr>
                                      <p:to>
                                        <p:strVal val="visible"/>
                                      </p:to>
                                    </p:set>
                                    <p:animEffect transition="in" filter="wheel(4)">
                                      <p:cBhvr>
                                        <p:cTn id="7" dur="2000"/>
                                        <p:tgtEl>
                                          <p:spTgt spid="28674"/>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heckerboard(across)">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4" fill="hold" nodeType="clickEffect">
                                  <p:stCondLst>
                                    <p:cond delay="0"/>
                                  </p:stCondLst>
                                  <p:childTnLst>
                                    <p:set>
                                      <p:cBhvr>
                                        <p:cTn id="16" dur="1" fill="hold">
                                          <p:stCondLst>
                                            <p:cond delay="0"/>
                                          </p:stCondLst>
                                        </p:cTn>
                                        <p:tgtEl>
                                          <p:spTgt spid="28675"/>
                                        </p:tgtEl>
                                        <p:attrNameLst>
                                          <p:attrName>style.visibility</p:attrName>
                                        </p:attrNameLst>
                                      </p:cBhvr>
                                      <p:to>
                                        <p:strVal val="visible"/>
                                      </p:to>
                                    </p:set>
                                    <p:animEffect transition="in" filter="wheel(4)">
                                      <p:cBhvr>
                                        <p:cTn id="17" dur="2000"/>
                                        <p:tgtEl>
                                          <p:spTgt spid="28675"/>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checkerboard(across)">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4" fill="hold" nodeType="clickEffect">
                                  <p:stCondLst>
                                    <p:cond delay="0"/>
                                  </p:stCondLst>
                                  <p:childTnLst>
                                    <p:set>
                                      <p:cBhvr>
                                        <p:cTn id="26" dur="1" fill="hold">
                                          <p:stCondLst>
                                            <p:cond delay="0"/>
                                          </p:stCondLst>
                                        </p:cTn>
                                        <p:tgtEl>
                                          <p:spTgt spid="28676"/>
                                        </p:tgtEl>
                                        <p:attrNameLst>
                                          <p:attrName>style.visibility</p:attrName>
                                        </p:attrNameLst>
                                      </p:cBhvr>
                                      <p:to>
                                        <p:strVal val="visible"/>
                                      </p:to>
                                    </p:set>
                                    <p:animEffect transition="in" filter="wheel(4)">
                                      <p:cBhvr>
                                        <p:cTn id="27" dur="2000"/>
                                        <p:tgtEl>
                                          <p:spTgt spid="28676"/>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checkerboard(across)">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21" presetClass="entr" presetSubtype="4" fill="hold" nodeType="clickEffect">
                                  <p:stCondLst>
                                    <p:cond delay="0"/>
                                  </p:stCondLst>
                                  <p:childTnLst>
                                    <p:set>
                                      <p:cBhvr>
                                        <p:cTn id="36" dur="1" fill="hold">
                                          <p:stCondLst>
                                            <p:cond delay="0"/>
                                          </p:stCondLst>
                                        </p:cTn>
                                        <p:tgtEl>
                                          <p:spTgt spid="28677"/>
                                        </p:tgtEl>
                                        <p:attrNameLst>
                                          <p:attrName>style.visibility</p:attrName>
                                        </p:attrNameLst>
                                      </p:cBhvr>
                                      <p:to>
                                        <p:strVal val="visible"/>
                                      </p:to>
                                    </p:set>
                                    <p:animEffect transition="in" filter="wheel(4)">
                                      <p:cBhvr>
                                        <p:cTn id="37" dur="2000"/>
                                        <p:tgtEl>
                                          <p:spTgt spid="28677"/>
                                        </p:tgtEl>
                                      </p:cBhvr>
                                    </p:animEffect>
                                  </p:childTnLst>
                                </p:cTn>
                              </p:par>
                            </p:childTnLst>
                          </p:cTn>
                        </p:par>
                      </p:childTnLst>
                    </p:cTn>
                  </p:par>
                  <p:par>
                    <p:cTn id="38" fill="hold">
                      <p:stCondLst>
                        <p:cond delay="indefinite"/>
                      </p:stCondLst>
                      <p:childTnLst>
                        <p:par>
                          <p:cTn id="39" fill="hold">
                            <p:stCondLst>
                              <p:cond delay="0"/>
                            </p:stCondLst>
                            <p:childTnLst>
                              <p:par>
                                <p:cTn id="40" presetID="5" presetClass="entr" presetSubtype="10"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checkerboard(across)">
                                      <p:cBhvr>
                                        <p:cTn id="4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404664"/>
            <a:ext cx="8424936" cy="553998"/>
          </a:xfrm>
          <a:prstGeom prst="rect">
            <a:avLst/>
          </a:prstGeom>
          <a:noFill/>
        </p:spPr>
        <p:txBody>
          <a:bodyPr>
            <a:spAutoFit/>
          </a:bodyPr>
          <a:lstStyle/>
          <a:p>
            <a:pPr eaLnBrk="0" hangingPunct="0">
              <a:defRPr/>
            </a:pPr>
            <a:r>
              <a:rPr lang="en-AU" sz="3000" b="1" dirty="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cs typeface="+mn-cs"/>
              </a:rPr>
              <a:t>.... and </a:t>
            </a:r>
            <a:r>
              <a:rPr lang="en-AU" sz="3000" b="1" dirty="0" smtClean="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cs typeface="+mn-cs"/>
              </a:rPr>
              <a:t>positions </a:t>
            </a:r>
            <a:r>
              <a:rPr lang="en-AU" sz="3000" b="1" dirty="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cs typeface="+mn-cs"/>
              </a:rPr>
              <a:t>of </a:t>
            </a:r>
            <a:r>
              <a:rPr lang="en-AU" sz="3000" b="1" dirty="0" smtClean="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cs typeface="+mn-cs"/>
              </a:rPr>
              <a:t>power </a:t>
            </a:r>
            <a:r>
              <a:rPr lang="en-AU" sz="3000" b="1" dirty="0">
                <a:ln w="12700">
                  <a:solidFill>
                    <a:schemeClr val="tx2">
                      <a:satMod val="155000"/>
                    </a:schemeClr>
                  </a:solidFill>
                  <a:prstDash val="solid"/>
                </a:ln>
                <a:solidFill>
                  <a:schemeClr val="bg2">
                    <a:lumMod val="75000"/>
                  </a:schemeClr>
                </a:solidFill>
                <a:effectLst>
                  <a:outerShdw blurRad="41275" dist="20320" dir="1800000" algn="tl" rotWithShape="0">
                    <a:srgbClr val="000000">
                      <a:alpha val="40000"/>
                    </a:srgbClr>
                  </a:outerShdw>
                </a:effectLst>
                <a:cs typeface="+mn-cs"/>
              </a:rPr>
              <a:t>can change us!!</a:t>
            </a:r>
          </a:p>
        </p:txBody>
      </p:sp>
      <p:sp>
        <p:nvSpPr>
          <p:cNvPr id="3" name="TextBox 2"/>
          <p:cNvSpPr txBox="1">
            <a:spLocks noChangeArrowheads="1"/>
          </p:cNvSpPr>
          <p:nvPr/>
        </p:nvSpPr>
        <p:spPr bwMode="auto">
          <a:xfrm>
            <a:off x="2195513" y="1412875"/>
            <a:ext cx="6696967" cy="461665"/>
          </a:xfrm>
          <a:prstGeom prst="rect">
            <a:avLst/>
          </a:prstGeom>
          <a:noFill/>
          <a:ln w="9525">
            <a:noFill/>
            <a:miter lim="800000"/>
            <a:headEnd/>
            <a:tailEnd/>
          </a:ln>
        </p:spPr>
        <p:txBody>
          <a:bodyPr wrap="square">
            <a:spAutoFit/>
          </a:bodyPr>
          <a:lstStyle/>
          <a:p>
            <a:pPr eaLnBrk="0" hangingPunct="0"/>
            <a:r>
              <a:rPr lang="en-AU" sz="2400" dirty="0"/>
              <a:t>More credit + </a:t>
            </a:r>
            <a:r>
              <a:rPr lang="en-AU" sz="2400" dirty="0" smtClean="0"/>
              <a:t>more </a:t>
            </a:r>
            <a:r>
              <a:rPr lang="en-AU" sz="2400" dirty="0"/>
              <a:t>blame = “it’s all about me”</a:t>
            </a:r>
          </a:p>
        </p:txBody>
      </p:sp>
      <p:sp>
        <p:nvSpPr>
          <p:cNvPr id="4" name="TextBox 3"/>
          <p:cNvSpPr txBox="1">
            <a:spLocks noChangeArrowheads="1"/>
          </p:cNvSpPr>
          <p:nvPr/>
        </p:nvSpPr>
        <p:spPr bwMode="auto">
          <a:xfrm>
            <a:off x="2916238" y="2708275"/>
            <a:ext cx="6048375" cy="1201738"/>
          </a:xfrm>
          <a:prstGeom prst="rect">
            <a:avLst/>
          </a:prstGeom>
          <a:noFill/>
          <a:ln w="9525">
            <a:noFill/>
            <a:miter lim="800000"/>
            <a:headEnd/>
            <a:tailEnd/>
          </a:ln>
        </p:spPr>
        <p:txBody>
          <a:bodyPr>
            <a:spAutoFit/>
          </a:bodyPr>
          <a:lstStyle/>
          <a:p>
            <a:pPr eaLnBrk="0" hangingPunct="0"/>
            <a:r>
              <a:rPr lang="en-AU" sz="2400"/>
              <a:t>The “toxic tandem” – people give more attention to those over them than to those under them.</a:t>
            </a:r>
          </a:p>
        </p:txBody>
      </p:sp>
      <p:sp>
        <p:nvSpPr>
          <p:cNvPr id="5" name="TextBox 4"/>
          <p:cNvSpPr txBox="1">
            <a:spLocks noChangeArrowheads="1"/>
          </p:cNvSpPr>
          <p:nvPr/>
        </p:nvSpPr>
        <p:spPr bwMode="auto">
          <a:xfrm>
            <a:off x="468313" y="4868863"/>
            <a:ext cx="8459787" cy="1938992"/>
          </a:xfrm>
          <a:prstGeom prst="rect">
            <a:avLst/>
          </a:prstGeom>
          <a:noFill/>
          <a:ln w="9525">
            <a:noFill/>
            <a:miter lim="800000"/>
            <a:headEnd/>
            <a:tailEnd/>
          </a:ln>
        </p:spPr>
        <p:txBody>
          <a:bodyPr>
            <a:spAutoFit/>
          </a:bodyPr>
          <a:lstStyle/>
          <a:p>
            <a:pPr eaLnBrk="0" hangingPunct="0"/>
            <a:r>
              <a:rPr lang="en-AU" sz="2400" dirty="0"/>
              <a:t>When in power, </a:t>
            </a:r>
            <a:r>
              <a:rPr lang="en-AU" sz="2400" dirty="0" smtClean="0"/>
              <a:t>there is pressure on me to:</a:t>
            </a:r>
            <a:endParaRPr lang="en-AU" sz="2400" dirty="0"/>
          </a:p>
          <a:p>
            <a:pPr eaLnBrk="0" hangingPunct="0">
              <a:buFont typeface="Arial" charset="0"/>
              <a:buChar char="•"/>
            </a:pPr>
            <a:r>
              <a:rPr lang="en-AU" sz="2400" dirty="0" smtClean="0"/>
              <a:t>  become </a:t>
            </a:r>
            <a:r>
              <a:rPr lang="en-AU" sz="2400" dirty="0"/>
              <a:t>more conscious of myself than others</a:t>
            </a:r>
          </a:p>
          <a:p>
            <a:pPr eaLnBrk="0" hangingPunct="0">
              <a:buFont typeface="Arial" charset="0"/>
              <a:buChar char="•"/>
            </a:pPr>
            <a:r>
              <a:rPr lang="en-AU" sz="2400" dirty="0"/>
              <a:t>  </a:t>
            </a:r>
            <a:r>
              <a:rPr lang="en-AU" sz="2400" dirty="0" smtClean="0"/>
              <a:t>think that the </a:t>
            </a:r>
            <a:r>
              <a:rPr lang="en-AU" sz="2400" dirty="0"/>
              <a:t>rules don’t apply to me</a:t>
            </a:r>
          </a:p>
          <a:p>
            <a:pPr eaLnBrk="0" hangingPunct="0">
              <a:buFont typeface="Arial" charset="0"/>
              <a:buChar char="•"/>
            </a:pPr>
            <a:r>
              <a:rPr lang="en-AU" sz="2400" dirty="0"/>
              <a:t>  </a:t>
            </a:r>
            <a:r>
              <a:rPr lang="en-AU" sz="2400" dirty="0" smtClean="0"/>
              <a:t>become disinhibited </a:t>
            </a:r>
            <a:r>
              <a:rPr lang="en-AU" sz="2400" dirty="0"/>
              <a:t>in expressing </a:t>
            </a:r>
            <a:r>
              <a:rPr lang="en-AU" sz="2400" dirty="0" smtClean="0"/>
              <a:t>socially destructive feelings such as anger</a:t>
            </a:r>
            <a:r>
              <a:rPr lang="en-AU" sz="2400" dirty="0"/>
              <a:t>, </a:t>
            </a:r>
            <a:r>
              <a:rPr lang="en-AU" sz="2400" dirty="0" smtClean="0"/>
              <a:t>arrogant disagreement</a:t>
            </a:r>
            <a:r>
              <a:rPr lang="en-AU" sz="2400" dirty="0"/>
              <a:t>, etc.</a:t>
            </a:r>
            <a:r>
              <a:rPr lang="en-AU" sz="2400" dirty="0">
                <a:solidFill>
                  <a:srgbClr val="FF0000"/>
                </a:solidFill>
              </a:rPr>
              <a:t>**</a:t>
            </a:r>
            <a:r>
              <a:rPr lang="en-AU" sz="2400" dirty="0"/>
              <a:t> </a:t>
            </a:r>
          </a:p>
        </p:txBody>
      </p:sp>
      <p:pic>
        <p:nvPicPr>
          <p:cNvPr id="20485" name="Picture 1"/>
          <p:cNvPicPr>
            <a:picLocks noChangeAspect="1" noChangeArrowheads="1"/>
          </p:cNvPicPr>
          <p:nvPr/>
        </p:nvPicPr>
        <p:blipFill>
          <a:blip r:embed="rId2" cstate="screen"/>
          <a:srcRect/>
          <a:stretch>
            <a:fillRect/>
          </a:stretch>
        </p:blipFill>
        <p:spPr bwMode="auto">
          <a:xfrm>
            <a:off x="250825" y="2046288"/>
            <a:ext cx="2160588" cy="261461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heckerboard(across)">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checkerboard(across)">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theme/theme1.xml><?xml version="1.0" encoding="utf-8"?>
<a:theme xmlns:a="http://schemas.openxmlformats.org/drawingml/2006/main" name="Ocean">
  <a:themeElements>
    <a:clrScheme name="Ocean 1">
      <a:dk1>
        <a:srgbClr val="010199"/>
      </a:dk1>
      <a:lt1>
        <a:srgbClr val="FFFFFF"/>
      </a:lt1>
      <a:dk2>
        <a:srgbClr val="000099"/>
      </a:dk2>
      <a:lt2>
        <a:srgbClr val="FFFFFF"/>
      </a:lt2>
      <a:accent1>
        <a:srgbClr val="33CCCC"/>
      </a:accent1>
      <a:accent2>
        <a:srgbClr val="00C600"/>
      </a:accent2>
      <a:accent3>
        <a:srgbClr val="AAAACA"/>
      </a:accent3>
      <a:accent4>
        <a:srgbClr val="DADADA"/>
      </a:accent4>
      <a:accent5>
        <a:srgbClr val="ADE2E2"/>
      </a:accent5>
      <a:accent6>
        <a:srgbClr val="00B300"/>
      </a:accent6>
      <a:hlink>
        <a:srgbClr val="FFCC00"/>
      </a:hlink>
      <a:folHlink>
        <a:srgbClr val="6699FF"/>
      </a:folHlink>
    </a:clrScheme>
    <a:fontScheme name="Ocea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Ocean 1">
        <a:dk1>
          <a:srgbClr val="010199"/>
        </a:dk1>
        <a:lt1>
          <a:srgbClr val="FFFFFF"/>
        </a:lt1>
        <a:dk2>
          <a:srgbClr val="000099"/>
        </a:dk2>
        <a:lt2>
          <a:srgbClr val="FFFFFF"/>
        </a:lt2>
        <a:accent1>
          <a:srgbClr val="33CCCC"/>
        </a:accent1>
        <a:accent2>
          <a:srgbClr val="00C600"/>
        </a:accent2>
        <a:accent3>
          <a:srgbClr val="AAAACA"/>
        </a:accent3>
        <a:accent4>
          <a:srgbClr val="DADADA"/>
        </a:accent4>
        <a:accent5>
          <a:srgbClr val="ADE2E2"/>
        </a:accent5>
        <a:accent6>
          <a:srgbClr val="00B300"/>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Ocean 2">
        <a:dk1>
          <a:srgbClr val="000066"/>
        </a:dk1>
        <a:lt1>
          <a:srgbClr val="FFFFFF"/>
        </a:lt1>
        <a:dk2>
          <a:srgbClr val="5D93FF"/>
        </a:dk2>
        <a:lt2>
          <a:srgbClr val="FFFFFF"/>
        </a:lt2>
        <a:accent1>
          <a:srgbClr val="6666FF"/>
        </a:accent1>
        <a:accent2>
          <a:srgbClr val="9999FF"/>
        </a:accent2>
        <a:accent3>
          <a:srgbClr val="B6C8FF"/>
        </a:accent3>
        <a:accent4>
          <a:srgbClr val="DADADA"/>
        </a:accent4>
        <a:accent5>
          <a:srgbClr val="B8B8FF"/>
        </a:accent5>
        <a:accent6>
          <a:srgbClr val="8A8AE7"/>
        </a:accent6>
        <a:hlink>
          <a:srgbClr val="FF3300"/>
        </a:hlink>
        <a:folHlink>
          <a:srgbClr val="FF9900"/>
        </a:folHlink>
      </a:clrScheme>
      <a:clrMap bg1="dk2" tx1="lt1" bg2="dk1" tx2="lt2" accent1="accent1" accent2="accent2" accent3="accent3" accent4="accent4" accent5="accent5" accent6="accent6" hlink="hlink" folHlink="folHlink"/>
    </a:extraClrScheme>
    <a:extraClrScheme>
      <a:clrScheme name="Ocean 3">
        <a:dk1>
          <a:srgbClr val="000000"/>
        </a:dk1>
        <a:lt1>
          <a:srgbClr val="FFFFFF"/>
        </a:lt1>
        <a:dk2>
          <a:srgbClr val="572E88"/>
        </a:dk2>
        <a:lt2>
          <a:srgbClr val="FFFFFF"/>
        </a:lt2>
        <a:accent1>
          <a:srgbClr val="FF6600"/>
        </a:accent1>
        <a:accent2>
          <a:srgbClr val="FFCC00"/>
        </a:accent2>
        <a:accent3>
          <a:srgbClr val="B4ADC3"/>
        </a:accent3>
        <a:accent4>
          <a:srgbClr val="DADADA"/>
        </a:accent4>
        <a:accent5>
          <a:srgbClr val="FFB8AA"/>
        </a:accent5>
        <a:accent6>
          <a:srgbClr val="E7B900"/>
        </a:accent6>
        <a:hlink>
          <a:srgbClr val="33CCCC"/>
        </a:hlink>
        <a:folHlink>
          <a:srgbClr val="36CC64"/>
        </a:folHlink>
      </a:clrScheme>
      <a:clrMap bg1="dk2" tx1="lt1" bg2="dk1" tx2="lt2" accent1="accent1" accent2="accent2" accent3="accent3" accent4="accent4" accent5="accent5" accent6="accent6" hlink="hlink" folHlink="folHlink"/>
    </a:extraClrScheme>
    <a:extraClrScheme>
      <a:clrScheme name="Ocean 4">
        <a:dk1>
          <a:srgbClr val="003366"/>
        </a:dk1>
        <a:lt1>
          <a:srgbClr val="FFFFFF"/>
        </a:lt1>
        <a:dk2>
          <a:srgbClr val="666699"/>
        </a:dk2>
        <a:lt2>
          <a:srgbClr val="FFFFFF"/>
        </a:lt2>
        <a:accent1>
          <a:srgbClr val="9966FF"/>
        </a:accent1>
        <a:accent2>
          <a:srgbClr val="00CC66"/>
        </a:accent2>
        <a:accent3>
          <a:srgbClr val="B8B8CA"/>
        </a:accent3>
        <a:accent4>
          <a:srgbClr val="DADADA"/>
        </a:accent4>
        <a:accent5>
          <a:srgbClr val="CAB8FF"/>
        </a:accent5>
        <a:accent6>
          <a:srgbClr val="00B95C"/>
        </a:accent6>
        <a:hlink>
          <a:srgbClr val="65C8FF"/>
        </a:hlink>
        <a:folHlink>
          <a:srgbClr val="FFCC99"/>
        </a:folHlink>
      </a:clrScheme>
      <a:clrMap bg1="dk2" tx1="lt1" bg2="dk1" tx2="lt2" accent1="accent1" accent2="accent2" accent3="accent3" accent4="accent4" accent5="accent5" accent6="accent6" hlink="hlink" folHlink="folHlink"/>
    </a:extraClrScheme>
    <a:extraClrScheme>
      <a:clrScheme name="Ocean 5">
        <a:dk1>
          <a:srgbClr val="000000"/>
        </a:dk1>
        <a:lt1>
          <a:srgbClr val="FFFFFF"/>
        </a:lt1>
        <a:dk2>
          <a:srgbClr val="336600"/>
        </a:dk2>
        <a:lt2>
          <a:srgbClr val="FFFFFF"/>
        </a:lt2>
        <a:accent1>
          <a:srgbClr val="B7C533"/>
        </a:accent1>
        <a:accent2>
          <a:srgbClr val="CCCCFF"/>
        </a:accent2>
        <a:accent3>
          <a:srgbClr val="ADB8AA"/>
        </a:accent3>
        <a:accent4>
          <a:srgbClr val="DADADA"/>
        </a:accent4>
        <a:accent5>
          <a:srgbClr val="D8DFAD"/>
        </a:accent5>
        <a:accent6>
          <a:srgbClr val="B9B9E7"/>
        </a:accent6>
        <a:hlink>
          <a:srgbClr val="FFFFCC"/>
        </a:hlink>
        <a:folHlink>
          <a:srgbClr val="FF9900"/>
        </a:folHlink>
      </a:clrScheme>
      <a:clrMap bg1="dk2" tx1="lt1" bg2="dk1" tx2="lt2" accent1="accent1" accent2="accent2" accent3="accent3" accent4="accent4" accent5="accent5" accent6="accent6" hlink="hlink" folHlink="folHlink"/>
    </a:extraClrScheme>
    <a:extraClrScheme>
      <a:clrScheme name="Ocean 6">
        <a:dk1>
          <a:srgbClr val="000000"/>
        </a:dk1>
        <a:lt1>
          <a:srgbClr val="FFFFFF"/>
        </a:lt1>
        <a:dk2>
          <a:srgbClr val="006B80"/>
        </a:dk2>
        <a:lt2>
          <a:srgbClr val="C1CB75"/>
        </a:lt2>
        <a:accent1>
          <a:srgbClr val="6F8406"/>
        </a:accent1>
        <a:accent2>
          <a:srgbClr val="D9E288"/>
        </a:accent2>
        <a:accent3>
          <a:srgbClr val="AABAC0"/>
        </a:accent3>
        <a:accent4>
          <a:srgbClr val="DADADA"/>
        </a:accent4>
        <a:accent5>
          <a:srgbClr val="BBC2AA"/>
        </a:accent5>
        <a:accent6>
          <a:srgbClr val="C4CD7B"/>
        </a:accent6>
        <a:hlink>
          <a:srgbClr val="00CC00"/>
        </a:hlink>
        <a:folHlink>
          <a:srgbClr val="C0FF73"/>
        </a:folHlink>
      </a:clrScheme>
      <a:clrMap bg1="dk2" tx1="lt1" bg2="dk1" tx2="lt2" accent1="accent1" accent2="accent2" accent3="accent3" accent4="accent4" accent5="accent5" accent6="accent6" hlink="hlink" folHlink="folHlink"/>
    </a:extraClrScheme>
    <a:extraClrScheme>
      <a:clrScheme name="Ocean 7">
        <a:dk1>
          <a:srgbClr val="5F5F5F"/>
        </a:dk1>
        <a:lt1>
          <a:srgbClr val="FFFFFF"/>
        </a:lt1>
        <a:dk2>
          <a:srgbClr val="FF6600"/>
        </a:dk2>
        <a:lt2>
          <a:srgbClr val="FFFFFF"/>
        </a:lt2>
        <a:accent1>
          <a:srgbClr val="CC6600"/>
        </a:accent1>
        <a:accent2>
          <a:srgbClr val="FF6600"/>
        </a:accent2>
        <a:accent3>
          <a:srgbClr val="FFB8AA"/>
        </a:accent3>
        <a:accent4>
          <a:srgbClr val="DADADA"/>
        </a:accent4>
        <a:accent5>
          <a:srgbClr val="E2B8AA"/>
        </a:accent5>
        <a:accent6>
          <a:srgbClr val="E75C00"/>
        </a:accent6>
        <a:hlink>
          <a:srgbClr val="FFFF99"/>
        </a:hlink>
        <a:folHlink>
          <a:srgbClr val="FFCC99"/>
        </a:folHlink>
      </a:clrScheme>
      <a:clrMap bg1="dk2" tx1="lt1" bg2="dk1" tx2="lt2" accent1="accent1" accent2="accent2" accent3="accent3" accent4="accent4" accent5="accent5" accent6="accent6" hlink="hlink" folHlink="folHlink"/>
    </a:extraClrScheme>
    <a:extraClrScheme>
      <a:clrScheme name="Ocean 8">
        <a:dk1>
          <a:srgbClr val="000000"/>
        </a:dk1>
        <a:lt1>
          <a:srgbClr val="FFFFFF"/>
        </a:lt1>
        <a:dk2>
          <a:srgbClr val="FFBA2F"/>
        </a:dk2>
        <a:lt2>
          <a:srgbClr val="A50021"/>
        </a:lt2>
        <a:accent1>
          <a:srgbClr val="FF6600"/>
        </a:accent1>
        <a:accent2>
          <a:srgbClr val="CC6600"/>
        </a:accent2>
        <a:accent3>
          <a:srgbClr val="FFD9AD"/>
        </a:accent3>
        <a:accent4>
          <a:srgbClr val="DADADA"/>
        </a:accent4>
        <a:accent5>
          <a:srgbClr val="FFB8AA"/>
        </a:accent5>
        <a:accent6>
          <a:srgbClr val="B95C00"/>
        </a:accent6>
        <a:hlink>
          <a:srgbClr val="663300"/>
        </a:hlink>
        <a:folHlink>
          <a:srgbClr val="CC99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Ocean</Template>
  <TotalTime>4414</TotalTime>
  <Words>1725</Words>
  <Application>Microsoft Office PowerPoint</Application>
  <PresentationFormat>On-screen Show (4:3)</PresentationFormat>
  <Paragraphs>167</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Ocean</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Ray Tiller</dc:creator>
  <cp:lastModifiedBy>Ray Tiller</cp:lastModifiedBy>
  <cp:revision>65</cp:revision>
  <dcterms:created xsi:type="dcterms:W3CDTF">2009-05-11T07:19:46Z</dcterms:created>
  <dcterms:modified xsi:type="dcterms:W3CDTF">2012-09-14T04:44:16Z</dcterms:modified>
</cp:coreProperties>
</file>